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8"/>
  </p:notesMasterIdLst>
  <p:sldIdLst>
    <p:sldId id="259" r:id="rId2"/>
    <p:sldId id="373" r:id="rId3"/>
    <p:sldId id="491" r:id="rId4"/>
    <p:sldId id="555" r:id="rId5"/>
    <p:sldId id="560" r:id="rId6"/>
    <p:sldId id="556" r:id="rId7"/>
    <p:sldId id="565" r:id="rId8"/>
    <p:sldId id="566" r:id="rId9"/>
    <p:sldId id="567" r:id="rId10"/>
    <p:sldId id="568" r:id="rId11"/>
    <p:sldId id="579" r:id="rId12"/>
    <p:sldId id="569" r:id="rId13"/>
    <p:sldId id="570" r:id="rId14"/>
    <p:sldId id="572" r:id="rId15"/>
    <p:sldId id="580" r:id="rId16"/>
    <p:sldId id="575" r:id="rId17"/>
    <p:sldId id="576" r:id="rId18"/>
    <p:sldId id="577" r:id="rId19"/>
    <p:sldId id="578" r:id="rId20"/>
    <p:sldId id="581" r:id="rId21"/>
    <p:sldId id="456" r:id="rId22"/>
    <p:sldId id="508" r:id="rId23"/>
    <p:sldId id="510" r:id="rId24"/>
    <p:sldId id="511" r:id="rId25"/>
    <p:sldId id="512" r:id="rId26"/>
    <p:sldId id="513" r:id="rId27"/>
    <p:sldId id="514" r:id="rId28"/>
    <p:sldId id="515" r:id="rId29"/>
    <p:sldId id="516" r:id="rId30"/>
    <p:sldId id="517" r:id="rId31"/>
    <p:sldId id="518" r:id="rId32"/>
    <p:sldId id="519" r:id="rId33"/>
    <p:sldId id="520" r:id="rId34"/>
    <p:sldId id="521" r:id="rId35"/>
    <p:sldId id="522" r:id="rId36"/>
    <p:sldId id="523" r:id="rId37"/>
    <p:sldId id="553" r:id="rId38"/>
    <p:sldId id="527" r:id="rId39"/>
    <p:sldId id="528" r:id="rId40"/>
    <p:sldId id="529" r:id="rId41"/>
    <p:sldId id="530" r:id="rId42"/>
    <p:sldId id="531" r:id="rId43"/>
    <p:sldId id="532" r:id="rId44"/>
    <p:sldId id="543" r:id="rId45"/>
    <p:sldId id="544" r:id="rId46"/>
    <p:sldId id="542" r:id="rId47"/>
    <p:sldId id="545" r:id="rId48"/>
    <p:sldId id="546" r:id="rId49"/>
    <p:sldId id="547" r:id="rId50"/>
    <p:sldId id="524" r:id="rId51"/>
    <p:sldId id="525" r:id="rId52"/>
    <p:sldId id="526" r:id="rId53"/>
    <p:sldId id="533" r:id="rId54"/>
    <p:sldId id="534" r:id="rId55"/>
    <p:sldId id="535" r:id="rId56"/>
    <p:sldId id="536" r:id="rId57"/>
    <p:sldId id="537" r:id="rId58"/>
    <p:sldId id="538" r:id="rId59"/>
    <p:sldId id="539" r:id="rId60"/>
    <p:sldId id="540" r:id="rId61"/>
    <p:sldId id="541" r:id="rId62"/>
    <p:sldId id="549" r:id="rId63"/>
    <p:sldId id="548" r:id="rId64"/>
    <p:sldId id="551" r:id="rId65"/>
    <p:sldId id="552" r:id="rId66"/>
    <p:sldId id="550" r:id="rId6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90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224" y="4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20DDF8-3975-334B-9567-ABD73A927FA4}" type="datetimeFigureOut">
              <a:rPr lang="en-US" smtClean="0"/>
              <a:t>2/13/20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D772AA-36C2-4846-861A-69DDC76961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5176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56493-EDE4-4AEA-9CD4-38A935C1EF60}" type="datetime1">
              <a:rPr lang="en-US" smtClean="0"/>
              <a:t>2/13/20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847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6CC7E7-2313-4E20-B4C9-FBAE3284453F}" type="datetime1">
              <a:rPr lang="en-US" smtClean="0"/>
              <a:t>2/13/20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0327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F6F80-F74F-414C-AAA3-E72A79347FA5}" type="datetime1">
              <a:rPr lang="en-US" smtClean="0"/>
              <a:t>2/13/20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540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C86808-8DAD-4964-A052-5EA514916EEF}" type="datetime1">
              <a:rPr lang="en-US" smtClean="0"/>
              <a:t>2/13/20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595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99BB59-B470-47E5-8892-C68FE607094E}" type="datetime1">
              <a:rPr lang="en-US" smtClean="0"/>
              <a:t>2/13/20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8877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B09F2F-4FBF-4EF4-9913-A060D8680BC2}" type="datetime1">
              <a:rPr lang="en-US" smtClean="0"/>
              <a:t>2/13/20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7599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25E89-0C17-4577-81E5-77445DF4F77F}" type="datetime1">
              <a:rPr lang="en-US" smtClean="0"/>
              <a:t>2/13/20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1510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180C5-8EB8-49B1-BE22-E64A3A9EA057}" type="datetime1">
              <a:rPr lang="en-US" smtClean="0"/>
              <a:t>2/13/20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4254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9E366-4A0A-4DC2-A864-28E16DF0951A}" type="datetime1">
              <a:rPr lang="en-US" smtClean="0"/>
              <a:t>2/13/20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9993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1CFA4-F364-4CAB-9761-B7AFB2793E3E}" type="datetime1">
              <a:rPr lang="en-US" smtClean="0"/>
              <a:t>2/13/20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4414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4A354-4F4A-4BA0-BCCB-2623F7B4E3EA}" type="datetime1">
              <a:rPr lang="en-US" smtClean="0"/>
              <a:t>2/13/20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1086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51898D-9BC1-483B-A689-6B5729313223}" type="datetime1">
              <a:rPr lang="en-US" smtClean="0"/>
              <a:t>2/13/20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8BADC6-C7BF-4456-B41A-3524AD1A38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3304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tiff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://util.io/k-means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://util.io/k-means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://util.io/k-means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://util.io/k-means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hyperlink" Target="http://util.io/k-means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http://util.io/k-means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://util.io/k-means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hyperlink" Target="http://util.io/k-means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hyperlink" Target="http://thespread.us/clustering.html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http://thespread.us/clustering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tiff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964708"/>
            <a:ext cx="9144000" cy="2387600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Class 11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BUS 696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Prof. Jonathan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Hersh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4122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08949" y="344305"/>
            <a:ext cx="9144000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Right Join: Returns All Albums and Matching Artist Information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10</a:t>
            </a:fld>
            <a:endParaRPr lang="en-US"/>
          </a:p>
        </p:txBody>
      </p:sp>
      <p:pic>
        <p:nvPicPr>
          <p:cNvPr id="4102" name="Picture 6" descr="https://www.dofactory.com/Images/sql-joins.png">
            <a:extLst>
              <a:ext uri="{FF2B5EF4-FFF2-40B4-BE49-F238E27FC236}">
                <a16:creationId xmlns:a16="http://schemas.microsoft.com/office/drawing/2014/main" id="{D0DD51D2-E007-4495-9A5E-767D1DC21E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721" t="51866"/>
          <a:stretch/>
        </p:blipFill>
        <p:spPr bwMode="auto">
          <a:xfrm>
            <a:off x="8660557" y="344305"/>
            <a:ext cx="2922494" cy="2310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E4DF1B1-B29C-294C-84F1-A60674788D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253" y="1981200"/>
            <a:ext cx="3873500" cy="1447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A14E207-D6CC-4747-96E7-33D50AA3D1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253" y="3741643"/>
            <a:ext cx="6371292" cy="236332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AF640D2-0EED-1841-AF94-A839217622E6}"/>
              </a:ext>
            </a:extLst>
          </p:cNvPr>
          <p:cNvSpPr txBox="1"/>
          <p:nvPr/>
        </p:nvSpPr>
        <p:spPr>
          <a:xfrm>
            <a:off x="7557249" y="3429000"/>
            <a:ext cx="38735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“NA”s for albums that don’t have an artist match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BAE9F40-A3BC-6548-B069-DCB62C24AD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57249" y="4471870"/>
            <a:ext cx="2864627" cy="1604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825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1475" y="287814"/>
            <a:ext cx="9144000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BUS 696: Class 10 Outline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21475" y="1414130"/>
            <a:ext cx="9144000" cy="81651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200" dirty="0">
                <a:latin typeface="Calibri" charset="0"/>
                <a:ea typeface="Calibri" charset="0"/>
                <a:cs typeface="Calibri" charset="0"/>
              </a:rPr>
              <a:t>HBR AI Articles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200" dirty="0">
                <a:latin typeface="Calibri" charset="0"/>
                <a:ea typeface="Calibri" charset="0"/>
                <a:cs typeface="Calibri" charset="0"/>
              </a:rPr>
              <a:t>Merging Datasets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200" dirty="0">
                <a:latin typeface="Calibri" charset="0"/>
                <a:ea typeface="Calibri" charset="0"/>
                <a:cs typeface="Calibri" charset="0"/>
              </a:rPr>
              <a:t>Cleaning Factor Levels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200" dirty="0">
                <a:latin typeface="Calibri" charset="0"/>
                <a:ea typeface="Calibri" charset="0"/>
                <a:cs typeface="Calibri" charset="0"/>
              </a:rPr>
              <a:t>Sentiment Data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200" dirty="0">
                <a:latin typeface="Calibri" charset="0"/>
                <a:ea typeface="Calibri" charset="0"/>
                <a:cs typeface="Calibri" charset="0"/>
              </a:rPr>
              <a:t>Unsupervised Learning</a:t>
            </a:r>
          </a:p>
          <a:p>
            <a:pPr marL="971550" lvl="1" indent="-5143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latin typeface="Calibri" charset="0"/>
                <a:ea typeface="Calibri" charset="0"/>
                <a:cs typeface="Calibri" charset="0"/>
              </a:rPr>
              <a:t>K-means Clustering</a:t>
            </a:r>
          </a:p>
          <a:p>
            <a:pPr marL="971550" lvl="1" indent="-5143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latin typeface="Calibri" charset="0"/>
                <a:ea typeface="Calibri" charset="0"/>
                <a:cs typeface="Calibri" charset="0"/>
              </a:rPr>
              <a:t>Hierarchical Clustering</a:t>
            </a:r>
          </a:p>
          <a:p>
            <a:pPr marL="971550" lvl="1" indent="-5143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latin typeface="Calibri" charset="0"/>
                <a:ea typeface="Calibri" charset="0"/>
                <a:cs typeface="Calibri" charset="0"/>
              </a:rPr>
              <a:t>Principal Component Analysis</a:t>
            </a:r>
          </a:p>
          <a:p>
            <a:pPr>
              <a:lnSpc>
                <a:spcPct val="150000"/>
              </a:lnSpc>
            </a:pPr>
            <a:endParaRPr lang="en-US" sz="2200" dirty="0">
              <a:latin typeface="Calibri" charset="0"/>
              <a:ea typeface="Calibri" charset="0"/>
              <a:cs typeface="Calibri" charset="0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endParaRPr lang="en-US" sz="2200" b="1" dirty="0">
              <a:latin typeface="Calibri" charset="0"/>
              <a:ea typeface="Calibri" charset="0"/>
              <a:cs typeface="Calibri" charset="0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endParaRPr lang="en-US" sz="2200" dirty="0">
              <a:latin typeface="Calibri" charset="0"/>
              <a:ea typeface="Calibri" charset="0"/>
              <a:cs typeface="Calibri" charset="0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endParaRPr lang="en-US" sz="2200" dirty="0">
              <a:latin typeface="Calibri" charset="0"/>
              <a:ea typeface="Calibri" charset="0"/>
              <a:cs typeface="Calibri" charset="0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endParaRPr lang="en-US" sz="2200" dirty="0">
              <a:latin typeface="Calibri" charset="0"/>
              <a:ea typeface="Calibri" charset="0"/>
              <a:cs typeface="Calibri" charset="0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endParaRPr lang="en-US" sz="2200" dirty="0">
              <a:latin typeface="Calibri" charset="0"/>
              <a:ea typeface="Calibri" charset="0"/>
              <a:cs typeface="Calibri" charset="0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endParaRPr lang="en-US" sz="2200" dirty="0">
              <a:latin typeface="Calibri" charset="0"/>
              <a:ea typeface="Calibri" charset="0"/>
              <a:cs typeface="Calibri" charset="0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endParaRPr lang="en-US" sz="22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7812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1475" y="287814"/>
            <a:ext cx="9144000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Wine Labels Example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12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29FE895-BB65-1345-9741-5C1F07DA79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475" y="1911350"/>
            <a:ext cx="6388100" cy="30353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B19EB64-F52F-9442-8E54-0279189B89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0600" y="1911350"/>
            <a:ext cx="4420068" cy="303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700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1475" y="260920"/>
            <a:ext cx="9144000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Relabeling Factor Levels Manually Using </a:t>
            </a:r>
            <a:r>
              <a:rPr lang="en-US" dirty="0" err="1">
                <a:solidFill>
                  <a:schemeClr val="accent1"/>
                </a:solidFill>
              </a:rPr>
              <a:t>fct_recode</a:t>
            </a:r>
            <a:r>
              <a:rPr lang="en-US" dirty="0">
                <a:solidFill>
                  <a:schemeClr val="accent1"/>
                </a:solidFill>
              </a:rPr>
              <a:t>()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13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E29F29E-CE86-4144-978F-5FDD96DA15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332" y="1723091"/>
            <a:ext cx="6032500" cy="26289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6FFE24E-3BEE-E842-BC43-A4B02E103E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7668" y="1875491"/>
            <a:ext cx="4953000" cy="273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9508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1475" y="260920"/>
            <a:ext cx="9144000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“Lumping” Factors Into Most Common and Creating an “Other” Category for the Rest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14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CD4C04C-9163-344E-9164-A6D63B9DCE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474" y="2251636"/>
            <a:ext cx="5372100" cy="1574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191E429-91AB-4045-AC69-E0D03616D0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9047" y="2235014"/>
            <a:ext cx="5512869" cy="3182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904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1475" y="287814"/>
            <a:ext cx="9144000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BUS 696: Class 10 Outline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21475" y="1414130"/>
            <a:ext cx="9144000" cy="81651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200" dirty="0">
                <a:latin typeface="Calibri" charset="0"/>
                <a:ea typeface="Calibri" charset="0"/>
                <a:cs typeface="Calibri" charset="0"/>
              </a:rPr>
              <a:t>HBR AI Articles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200" dirty="0">
                <a:latin typeface="Calibri" charset="0"/>
                <a:ea typeface="Calibri" charset="0"/>
                <a:cs typeface="Calibri" charset="0"/>
              </a:rPr>
              <a:t>Merging Datasets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200" dirty="0">
                <a:latin typeface="Calibri" charset="0"/>
                <a:ea typeface="Calibri" charset="0"/>
                <a:cs typeface="Calibri" charset="0"/>
              </a:rPr>
              <a:t>Cleaning Factor Levels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200" dirty="0">
                <a:latin typeface="Calibri" charset="0"/>
                <a:ea typeface="Calibri" charset="0"/>
                <a:cs typeface="Calibri" charset="0"/>
              </a:rPr>
              <a:t>Sentiment Data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200" dirty="0">
                <a:latin typeface="Calibri" charset="0"/>
                <a:ea typeface="Calibri" charset="0"/>
                <a:cs typeface="Calibri" charset="0"/>
              </a:rPr>
              <a:t>Unsupervised Learning</a:t>
            </a:r>
          </a:p>
          <a:p>
            <a:pPr marL="971550" lvl="1" indent="-5143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latin typeface="Calibri" charset="0"/>
                <a:ea typeface="Calibri" charset="0"/>
                <a:cs typeface="Calibri" charset="0"/>
              </a:rPr>
              <a:t>K-means Clustering</a:t>
            </a:r>
          </a:p>
          <a:p>
            <a:pPr marL="971550" lvl="1" indent="-5143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latin typeface="Calibri" charset="0"/>
                <a:ea typeface="Calibri" charset="0"/>
                <a:cs typeface="Calibri" charset="0"/>
              </a:rPr>
              <a:t>Hierarchical Clustering</a:t>
            </a:r>
          </a:p>
          <a:p>
            <a:pPr marL="971550" lvl="1" indent="-5143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latin typeface="Calibri" charset="0"/>
                <a:ea typeface="Calibri" charset="0"/>
                <a:cs typeface="Calibri" charset="0"/>
              </a:rPr>
              <a:t>Principal Component Analysis</a:t>
            </a:r>
          </a:p>
          <a:p>
            <a:pPr>
              <a:lnSpc>
                <a:spcPct val="150000"/>
              </a:lnSpc>
            </a:pPr>
            <a:endParaRPr lang="en-US" sz="2200" dirty="0">
              <a:latin typeface="Calibri" charset="0"/>
              <a:ea typeface="Calibri" charset="0"/>
              <a:cs typeface="Calibri" charset="0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endParaRPr lang="en-US" sz="2200" b="1" dirty="0">
              <a:latin typeface="Calibri" charset="0"/>
              <a:ea typeface="Calibri" charset="0"/>
              <a:cs typeface="Calibri" charset="0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endParaRPr lang="en-US" sz="2200" dirty="0">
              <a:latin typeface="Calibri" charset="0"/>
              <a:ea typeface="Calibri" charset="0"/>
              <a:cs typeface="Calibri" charset="0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endParaRPr lang="en-US" sz="2200" dirty="0">
              <a:latin typeface="Calibri" charset="0"/>
              <a:ea typeface="Calibri" charset="0"/>
              <a:cs typeface="Calibri" charset="0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endParaRPr lang="en-US" sz="2200" dirty="0">
              <a:latin typeface="Calibri" charset="0"/>
              <a:ea typeface="Calibri" charset="0"/>
              <a:cs typeface="Calibri" charset="0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endParaRPr lang="en-US" sz="2200" dirty="0">
              <a:latin typeface="Calibri" charset="0"/>
              <a:ea typeface="Calibri" charset="0"/>
              <a:cs typeface="Calibri" charset="0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endParaRPr lang="en-US" sz="2200" dirty="0">
              <a:latin typeface="Calibri" charset="0"/>
              <a:ea typeface="Calibri" charset="0"/>
              <a:cs typeface="Calibri" charset="0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endParaRPr lang="en-US" sz="22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6085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1475" y="287814"/>
            <a:ext cx="9144000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Word Sentiments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16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C571019-73E4-9848-A176-081CABD6AA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7788" y="1757889"/>
            <a:ext cx="6475264" cy="236967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CB5E0F7-9442-B04E-9581-CD4712571D09}"/>
              </a:ext>
            </a:extLst>
          </p:cNvPr>
          <p:cNvSpPr txBox="1"/>
          <p:nvPr/>
        </p:nvSpPr>
        <p:spPr>
          <a:xfrm>
            <a:off x="608948" y="1819236"/>
            <a:ext cx="417820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Existing Libraries have mapped each word to a given “sentiment”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Sentiment is the average feeling invoked by a word</a:t>
            </a:r>
          </a:p>
        </p:txBody>
      </p:sp>
    </p:spTree>
    <p:extLst>
      <p:ext uri="{BB962C8B-B14F-4D97-AF65-F5344CB8AC3E}">
        <p14:creationId xmlns:p14="http://schemas.microsoft.com/office/powerpoint/2010/main" val="2215299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1475" y="287814"/>
            <a:ext cx="9144000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Extracting Sentiments from Words Using ‘</a:t>
            </a:r>
            <a:r>
              <a:rPr lang="en-US" dirty="0" err="1">
                <a:solidFill>
                  <a:schemeClr val="accent1"/>
                </a:solidFill>
              </a:rPr>
              <a:t>Sentimentr</a:t>
            </a:r>
            <a:r>
              <a:rPr lang="en-US" dirty="0">
                <a:solidFill>
                  <a:schemeClr val="accent1"/>
                </a:solidFill>
              </a:rPr>
              <a:t>’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17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30B6AC-86F6-2144-8C8F-0BE3E8A490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346" y="1655108"/>
            <a:ext cx="5727700" cy="3924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8C88B72-3E3D-8F48-83E8-D5034F1EF6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8207" y="1811992"/>
            <a:ext cx="5562600" cy="19431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01E2754-C17A-C444-A236-BAEFD06C62F0}"/>
              </a:ext>
            </a:extLst>
          </p:cNvPr>
          <p:cNvSpPr txBox="1"/>
          <p:nvPr/>
        </p:nvSpPr>
        <p:spPr>
          <a:xfrm>
            <a:off x="6767701" y="4152954"/>
            <a:ext cx="417820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Sentence 1 has negative sentiment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Sentence 2 has positive sentiment</a:t>
            </a:r>
          </a:p>
        </p:txBody>
      </p:sp>
    </p:spTree>
    <p:extLst>
      <p:ext uri="{BB962C8B-B14F-4D97-AF65-F5344CB8AC3E}">
        <p14:creationId xmlns:p14="http://schemas.microsoft.com/office/powerpoint/2010/main" val="22048967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1475" y="287814"/>
            <a:ext cx="9144000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Which Words Affect Sentiment?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18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4E0A4BF-5749-4245-9C27-47C9A8C8FB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475" y="2112682"/>
            <a:ext cx="5016500" cy="23368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8574F40-E2E7-724D-B828-4CE0CBB2E5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0673" y="2112682"/>
            <a:ext cx="5041900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0708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1475" y="136524"/>
            <a:ext cx="10732325" cy="9548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accent1"/>
                </a:solidFill>
              </a:rPr>
              <a:t>Visualizing Sentiment Scores: Red Negative Sentiment Green Positive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19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E617EA-AA7C-C44E-9A23-99860E98C2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586" y="1091400"/>
            <a:ext cx="4597989" cy="52649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3B6813A-0E21-A94F-B57E-02C376581F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7575" y="987891"/>
            <a:ext cx="6463949" cy="5551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774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1475" y="287814"/>
            <a:ext cx="9144000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BUS 696: Class 11 Announcements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21475" y="1414130"/>
            <a:ext cx="9144000" cy="46103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200" dirty="0">
                <a:latin typeface="Calibri" charset="0"/>
                <a:ea typeface="Calibri" charset="0"/>
                <a:cs typeface="Calibri" charset="0"/>
              </a:rPr>
              <a:t>Final Projects</a:t>
            </a:r>
          </a:p>
          <a:p>
            <a:pPr marL="971550" lvl="1" indent="-5143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latin typeface="Calibri" charset="0"/>
                <a:ea typeface="Calibri" charset="0"/>
                <a:cs typeface="Calibri" charset="0"/>
              </a:rPr>
              <a:t>Nov 14</a:t>
            </a:r>
            <a:r>
              <a:rPr lang="en-US" sz="2200" baseline="30000" dirty="0">
                <a:latin typeface="Calibri" charset="0"/>
                <a:ea typeface="Calibri" charset="0"/>
                <a:cs typeface="Calibri" charset="0"/>
              </a:rPr>
              <a:t>th</a:t>
            </a:r>
            <a:r>
              <a:rPr lang="en-US" sz="2200" dirty="0">
                <a:latin typeface="Calibri" charset="0"/>
                <a:ea typeface="Calibri" charset="0"/>
                <a:cs typeface="Calibri" charset="0"/>
              </a:rPr>
              <a:t> summary stats due</a:t>
            </a:r>
          </a:p>
          <a:p>
            <a:pPr marL="971550" lvl="1" indent="-5143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latin typeface="Calibri" charset="0"/>
                <a:ea typeface="Calibri" charset="0"/>
                <a:cs typeface="Calibri" charset="0"/>
              </a:rPr>
              <a:t>Must summarize training data -&gt; having performed feature transformation and cleaning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200" dirty="0">
                <a:latin typeface="Calibri" charset="0"/>
                <a:ea typeface="Calibri" charset="0"/>
                <a:cs typeface="Calibri" charset="0"/>
              </a:rPr>
              <a:t>Next Class</a:t>
            </a:r>
          </a:p>
          <a:p>
            <a:pPr marL="971550" lvl="1" indent="-5143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latin typeface="Calibri" charset="0"/>
                <a:ea typeface="Calibri" charset="0"/>
                <a:cs typeface="Calibri" charset="0"/>
              </a:rPr>
              <a:t>“appetizers” at Provisions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endParaRPr lang="en-US" sz="2200" dirty="0">
              <a:latin typeface="Calibri" charset="0"/>
              <a:ea typeface="Calibri" charset="0"/>
              <a:cs typeface="Calibri" charset="0"/>
            </a:endParaRPr>
          </a:p>
          <a:p>
            <a:pPr>
              <a:lnSpc>
                <a:spcPct val="150000"/>
              </a:lnSpc>
            </a:pPr>
            <a:endParaRPr lang="en-US" sz="2200" dirty="0">
              <a:latin typeface="Calibri" charset="0"/>
              <a:ea typeface="Calibri" charset="0"/>
              <a:cs typeface="Calibri" charset="0"/>
            </a:endParaRPr>
          </a:p>
          <a:p>
            <a:pPr marL="971550" lvl="1" indent="-5143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2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0791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1475" y="287814"/>
            <a:ext cx="9144000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BUS 696: Class 10 Outline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21475" y="1414130"/>
            <a:ext cx="9144000" cy="81651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200" dirty="0">
                <a:latin typeface="Calibri" charset="0"/>
                <a:ea typeface="Calibri" charset="0"/>
                <a:cs typeface="Calibri" charset="0"/>
              </a:rPr>
              <a:t>HBR AI Articles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200" dirty="0">
                <a:latin typeface="Calibri" charset="0"/>
                <a:ea typeface="Calibri" charset="0"/>
                <a:cs typeface="Calibri" charset="0"/>
              </a:rPr>
              <a:t>Merging Datasets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200" dirty="0">
                <a:latin typeface="Calibri" charset="0"/>
                <a:ea typeface="Calibri" charset="0"/>
                <a:cs typeface="Calibri" charset="0"/>
              </a:rPr>
              <a:t>Cleaning Factor Levels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200" dirty="0">
                <a:latin typeface="Calibri" charset="0"/>
                <a:ea typeface="Calibri" charset="0"/>
                <a:cs typeface="Calibri" charset="0"/>
              </a:rPr>
              <a:t>Sentiment Data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200" b="1" dirty="0">
                <a:latin typeface="Calibri" charset="0"/>
                <a:ea typeface="Calibri" charset="0"/>
                <a:cs typeface="Calibri" charset="0"/>
              </a:rPr>
              <a:t>Unsupervised Learning</a:t>
            </a:r>
          </a:p>
          <a:p>
            <a:pPr marL="971550" lvl="1" indent="-5143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latin typeface="Calibri" charset="0"/>
                <a:ea typeface="Calibri" charset="0"/>
                <a:cs typeface="Calibri" charset="0"/>
              </a:rPr>
              <a:t>K-means Clustering</a:t>
            </a:r>
          </a:p>
          <a:p>
            <a:pPr marL="971550" lvl="1" indent="-5143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latin typeface="Calibri" charset="0"/>
                <a:ea typeface="Calibri" charset="0"/>
                <a:cs typeface="Calibri" charset="0"/>
              </a:rPr>
              <a:t>Hierarchical Clustering</a:t>
            </a:r>
          </a:p>
          <a:p>
            <a:pPr marL="971550" lvl="1" indent="-5143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latin typeface="Calibri" charset="0"/>
                <a:ea typeface="Calibri" charset="0"/>
                <a:cs typeface="Calibri" charset="0"/>
              </a:rPr>
              <a:t>Principal Component Analysis</a:t>
            </a:r>
          </a:p>
          <a:p>
            <a:pPr>
              <a:lnSpc>
                <a:spcPct val="150000"/>
              </a:lnSpc>
            </a:pPr>
            <a:endParaRPr lang="en-US" sz="2200" dirty="0">
              <a:latin typeface="Calibri" charset="0"/>
              <a:ea typeface="Calibri" charset="0"/>
              <a:cs typeface="Calibri" charset="0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endParaRPr lang="en-US" sz="2200" b="1" dirty="0">
              <a:latin typeface="Calibri" charset="0"/>
              <a:ea typeface="Calibri" charset="0"/>
              <a:cs typeface="Calibri" charset="0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endParaRPr lang="en-US" sz="2200" dirty="0">
              <a:latin typeface="Calibri" charset="0"/>
              <a:ea typeface="Calibri" charset="0"/>
              <a:cs typeface="Calibri" charset="0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endParaRPr lang="en-US" sz="2200" dirty="0">
              <a:latin typeface="Calibri" charset="0"/>
              <a:ea typeface="Calibri" charset="0"/>
              <a:cs typeface="Calibri" charset="0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endParaRPr lang="en-US" sz="2200" dirty="0">
              <a:latin typeface="Calibri" charset="0"/>
              <a:ea typeface="Calibri" charset="0"/>
              <a:cs typeface="Calibri" charset="0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endParaRPr lang="en-US" sz="2200" dirty="0">
              <a:latin typeface="Calibri" charset="0"/>
              <a:ea typeface="Calibri" charset="0"/>
              <a:cs typeface="Calibri" charset="0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endParaRPr lang="en-US" sz="2200" dirty="0">
              <a:latin typeface="Calibri" charset="0"/>
              <a:ea typeface="Calibri" charset="0"/>
              <a:cs typeface="Calibri" charset="0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endParaRPr lang="en-US" sz="22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6210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1475" y="287814"/>
            <a:ext cx="9144000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What is unsupervised learning?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14130"/>
                <a:ext cx="5461861" cy="4762833"/>
              </a:xfrm>
            </p:spPr>
            <p:txBody>
              <a:bodyPr numCol="1">
                <a:normAutofit/>
              </a:bodyPr>
              <a:lstStyle/>
              <a:p>
                <a:r>
                  <a:rPr lang="en-US" dirty="0"/>
                  <a:t>All of the machine learning we’ve encountered so far has been supervised learning such as regression</a:t>
                </a:r>
              </a:p>
              <a:p>
                <a:r>
                  <a:rPr lang="en-US" dirty="0"/>
                  <a:t>This last lecture will describe </a:t>
                </a:r>
                <a:r>
                  <a:rPr lang="en-US" b="1" dirty="0"/>
                  <a:t>unsupervised learning</a:t>
                </a:r>
              </a:p>
              <a:p>
                <a:r>
                  <a:rPr lang="en-US" dirty="0"/>
                  <a:t>In unsupervised learning, we observe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err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 err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, features but we don’t observe any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𝑌𝑠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Content Placehold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14130"/>
                <a:ext cx="5461861" cy="4762833"/>
              </a:xfrm>
              <a:blipFill>
                <a:blip r:embed="rId2"/>
                <a:stretch>
                  <a:fillRect l="-2011" t="-2177" r="-27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21</a:t>
            </a:fld>
            <a:endParaRPr lang="en-US"/>
          </a:p>
        </p:txBody>
      </p:sp>
      <p:pic>
        <p:nvPicPr>
          <p:cNvPr id="1026" name="Picture 2" descr="Image result for unsupervised learning">
            <a:extLst>
              <a:ext uri="{FF2B5EF4-FFF2-40B4-BE49-F238E27FC236}">
                <a16:creationId xmlns:a16="http://schemas.microsoft.com/office/drawing/2014/main" id="{2A4F0787-3172-412F-928C-FB90B4AAF0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7486" y="2191215"/>
            <a:ext cx="4786314" cy="1862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94122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1475" y="287814"/>
            <a:ext cx="9144000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Goals of unsupervised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14130"/>
                <a:ext cx="6248400" cy="4762833"/>
              </a:xfrm>
            </p:spPr>
            <p:txBody>
              <a:bodyPr numCol="1">
                <a:normAutofit/>
              </a:bodyPr>
              <a:lstStyle/>
              <a:p>
                <a:r>
                  <a:rPr lang="en-US" sz="2400" b="1" dirty="0"/>
                  <a:t>Since we don’t observe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′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400" b="1" dirty="0"/>
                  <a:t>, we can’t predict anything</a:t>
                </a:r>
              </a:p>
              <a:p>
                <a:r>
                  <a:rPr lang="en-US" sz="2400" dirty="0"/>
                  <a:t>The goal is more subtle here: can we discover interesting patterns in the data? Can we discover useful subgroups?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We’ll discuss two methods</a:t>
                </a:r>
              </a:p>
              <a:p>
                <a:pPr lvl="1"/>
                <a:r>
                  <a:rPr lang="en-US" b="1" dirty="0"/>
                  <a:t>clustering</a:t>
                </a:r>
                <a:r>
                  <a:rPr lang="en-US" dirty="0"/>
                  <a:t>: a broad class of methods for discovering unknown subgroups</a:t>
                </a:r>
              </a:p>
              <a:p>
                <a:pPr lvl="1"/>
                <a:r>
                  <a:rPr lang="en-US" b="1" dirty="0"/>
                  <a:t>principal component analysis</a:t>
                </a:r>
                <a:r>
                  <a:rPr lang="en-US" dirty="0"/>
                  <a:t>: a tool used for data visualization and dimension reduction</a:t>
                </a:r>
              </a:p>
            </p:txBody>
          </p:sp>
        </mc:Choice>
        <mc:Fallback xmlns="">
          <p:sp>
            <p:nvSpPr>
              <p:cNvPr id="6" name="Content Placehold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14130"/>
                <a:ext cx="6248400" cy="4762833"/>
              </a:xfrm>
              <a:blipFill>
                <a:blip r:embed="rId2"/>
                <a:stretch>
                  <a:fillRect l="-1366" t="-17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22</a:t>
            </a:fld>
            <a:endParaRPr lang="en-US"/>
          </a:p>
        </p:txBody>
      </p:sp>
      <p:pic>
        <p:nvPicPr>
          <p:cNvPr id="2050" name="Picture 2" descr="Image result for unsupervised learning">
            <a:extLst>
              <a:ext uri="{FF2B5EF4-FFF2-40B4-BE49-F238E27FC236}">
                <a16:creationId xmlns:a16="http://schemas.microsoft.com/office/drawing/2014/main" id="{85276CED-F082-48CB-8444-B7CD40AE0D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3817" y="2188694"/>
            <a:ext cx="4188616" cy="2227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701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1475" y="287814"/>
            <a:ext cx="9144000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Challenge of unsupervised learning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1414130"/>
            <a:ext cx="6248400" cy="4762833"/>
          </a:xfrm>
        </p:spPr>
        <p:txBody>
          <a:bodyPr numCol="1">
            <a:normAutofit/>
          </a:bodyPr>
          <a:lstStyle/>
          <a:p>
            <a:r>
              <a:rPr lang="en-US" sz="2400" b="1" dirty="0"/>
              <a:t>Because we have no “truth”, the end result is more subjective</a:t>
            </a:r>
          </a:p>
          <a:p>
            <a:endParaRPr lang="en-US" sz="2400" b="1" dirty="0"/>
          </a:p>
          <a:p>
            <a:r>
              <a:rPr lang="en-US" sz="2400" b="1" dirty="0"/>
              <a:t>Some examples of unsupervised learning</a:t>
            </a:r>
          </a:p>
          <a:p>
            <a:pPr lvl="1"/>
            <a:r>
              <a:rPr lang="en-US" dirty="0"/>
              <a:t>subgroup of breast cancer patients that by gene expression are drug resistant</a:t>
            </a:r>
          </a:p>
          <a:p>
            <a:pPr lvl="1"/>
            <a:r>
              <a:rPr lang="en-US" dirty="0"/>
              <a:t>groups of shoppers characterized by browsing and purchase histories</a:t>
            </a:r>
          </a:p>
          <a:p>
            <a:pPr lvl="1"/>
            <a:r>
              <a:rPr lang="en-US" dirty="0"/>
              <a:t>movies grouped by ratings assigned by movie viewers</a:t>
            </a:r>
            <a:endParaRPr lang="en-US" b="1" dirty="0"/>
          </a:p>
          <a:p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328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1475" y="287814"/>
            <a:ext cx="9144000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K-means clustering as a “game”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14130"/>
                <a:ext cx="5592434" cy="4762833"/>
              </a:xfrm>
            </p:spPr>
            <p:txBody>
              <a:bodyPr numCol="1">
                <a:normAutofit/>
              </a:bodyPr>
              <a:lstStyle/>
              <a:p>
                <a:r>
                  <a:rPr lang="en-US" dirty="0"/>
                  <a:t>Tell the computer how many groups (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) you think the data should be split into</a:t>
                </a:r>
              </a:p>
              <a:p>
                <a:endParaRPr lang="en-US" dirty="0"/>
              </a:p>
              <a:p>
                <a:r>
                  <a:rPr lang="en-US" dirty="0"/>
                  <a:t>The computer splits the objects into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groups such that the groups are most similar</a:t>
                </a:r>
              </a:p>
            </p:txBody>
          </p:sp>
        </mc:Choice>
        <mc:Fallback xmlns="">
          <p:sp>
            <p:nvSpPr>
              <p:cNvPr id="6" name="Content Placehold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14130"/>
                <a:ext cx="5592434" cy="4762833"/>
              </a:xfrm>
              <a:blipFill>
                <a:blip r:embed="rId2"/>
                <a:stretch>
                  <a:fillRect l="-1963" t="-21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24</a:t>
            </a:fld>
            <a:endParaRPr lang="en-US"/>
          </a:p>
        </p:txBody>
      </p:sp>
      <p:pic>
        <p:nvPicPr>
          <p:cNvPr id="3074" name="Picture 2" descr="Related image">
            <a:extLst>
              <a:ext uri="{FF2B5EF4-FFF2-40B4-BE49-F238E27FC236}">
                <a16:creationId xmlns:a16="http://schemas.microsoft.com/office/drawing/2014/main" id="{AE1090E3-C2C5-4371-AC71-06602FFDAA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0634" y="1180765"/>
            <a:ext cx="5139891" cy="4762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16846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1475" y="287814"/>
            <a:ext cx="9144000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K-means clustering algorithm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1414130"/>
            <a:ext cx="6211824" cy="4762833"/>
          </a:xfrm>
        </p:spPr>
        <p:txBody>
          <a:bodyPr numCol="1"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Decide how many clusters we want. Call this </a:t>
            </a:r>
            <a:r>
              <a:rPr lang="en-US" i="1" dirty="0"/>
              <a:t>K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Randomly assign a number, 1</a:t>
            </a:r>
            <a:r>
              <a:rPr lang="en-US" i="1" dirty="0"/>
              <a:t>, . . . ,K</a:t>
            </a:r>
            <a:r>
              <a:rPr lang="en-US" dirty="0"/>
              <a:t>, to each of the observations. (Initial cluster assignment)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Iterate until clusters stop changing:</a:t>
            </a:r>
          </a:p>
          <a:p>
            <a:pPr lvl="1"/>
            <a:r>
              <a:rPr lang="en-US" b="1" dirty="0"/>
              <a:t>Expectation-step: </a:t>
            </a:r>
            <a:r>
              <a:rPr lang="en-US" dirty="0"/>
              <a:t>For each of the </a:t>
            </a:r>
            <a:r>
              <a:rPr lang="en-US" i="1" dirty="0"/>
              <a:t>K </a:t>
            </a:r>
            <a:r>
              <a:rPr lang="en-US" dirty="0"/>
              <a:t>clusters, compute the cluster centroid (center point, i.e. means for the </a:t>
            </a:r>
            <a:r>
              <a:rPr lang="en-US" i="1" dirty="0"/>
              <a:t>k</a:t>
            </a:r>
            <a:r>
              <a:rPr lang="en-US" dirty="0"/>
              <a:t>-</a:t>
            </a:r>
            <a:r>
              <a:rPr lang="en-US" dirty="0" err="1"/>
              <a:t>th</a:t>
            </a:r>
            <a:r>
              <a:rPr lang="en-US" dirty="0"/>
              <a:t> cluster)</a:t>
            </a:r>
          </a:p>
          <a:p>
            <a:pPr lvl="1"/>
            <a:r>
              <a:rPr lang="en-US" b="1" dirty="0"/>
              <a:t>Maximization-step: </a:t>
            </a:r>
            <a:r>
              <a:rPr lang="en-US" dirty="0"/>
              <a:t>Assign each observation to the cluster whose centroid is closest (in Euclidean distance)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25</a:t>
            </a:fld>
            <a:endParaRPr lang="en-US"/>
          </a:p>
        </p:txBody>
      </p:sp>
      <p:pic>
        <p:nvPicPr>
          <p:cNvPr id="3074" name="Picture 2" descr="Related image">
            <a:extLst>
              <a:ext uri="{FF2B5EF4-FFF2-40B4-BE49-F238E27FC236}">
                <a16:creationId xmlns:a16="http://schemas.microsoft.com/office/drawing/2014/main" id="{AE1090E3-C2C5-4371-AC71-06602FFDAA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4648" y="1545890"/>
            <a:ext cx="3945877" cy="3656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3870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03187" y="117602"/>
            <a:ext cx="9144000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K-means clustering in action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5876099"/>
            <a:ext cx="6248400" cy="480251"/>
          </a:xfrm>
        </p:spPr>
        <p:txBody>
          <a:bodyPr numCol="1">
            <a:normAutofit/>
          </a:bodyPr>
          <a:lstStyle/>
          <a:p>
            <a:r>
              <a:rPr lang="en-US" sz="2400" dirty="0"/>
              <a:t>From</a:t>
            </a:r>
            <a:r>
              <a:rPr lang="en-US" sz="2400" dirty="0">
                <a:hlinkClick r:id="rId2"/>
              </a:rPr>
              <a:t>: http://util.io/k-means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26</a:t>
            </a:fld>
            <a:endParaRPr lang="en-US"/>
          </a:p>
        </p:txBody>
      </p:sp>
      <p:pic>
        <p:nvPicPr>
          <p:cNvPr id="4" name="Picture 3" descr="A close up of a white wall&#10;&#10;Description generated with high confidence">
            <a:extLst>
              <a:ext uri="{FF2B5EF4-FFF2-40B4-BE49-F238E27FC236}">
                <a16:creationId xmlns:a16="http://schemas.microsoft.com/office/drawing/2014/main" id="{F8864594-2732-4033-BA3C-A56DA665FA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8716" y="952372"/>
            <a:ext cx="5194567" cy="4953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4302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03187" y="117602"/>
            <a:ext cx="9144000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K-means clustering in action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5876099"/>
            <a:ext cx="6248400" cy="480251"/>
          </a:xfrm>
        </p:spPr>
        <p:txBody>
          <a:bodyPr numCol="1">
            <a:normAutofit/>
          </a:bodyPr>
          <a:lstStyle/>
          <a:p>
            <a:r>
              <a:rPr lang="en-US" sz="2400" dirty="0"/>
              <a:t>From</a:t>
            </a:r>
            <a:r>
              <a:rPr lang="en-US" sz="2400" dirty="0">
                <a:hlinkClick r:id="rId2"/>
              </a:rPr>
              <a:t>: http://util.io/k-means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27</a:t>
            </a:fld>
            <a:endParaRPr lang="en-US"/>
          </a:p>
        </p:txBody>
      </p:sp>
      <p:pic>
        <p:nvPicPr>
          <p:cNvPr id="4" name="Picture 3" descr="A picture containing sky&#10;&#10;Description generated with very high confidence">
            <a:extLst>
              <a:ext uri="{FF2B5EF4-FFF2-40B4-BE49-F238E27FC236}">
                <a16:creationId xmlns:a16="http://schemas.microsoft.com/office/drawing/2014/main" id="{24F7FCD3-45DF-4515-9B33-9E247CCD0C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6525" y="990474"/>
            <a:ext cx="4838949" cy="4877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5118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03187" y="117602"/>
            <a:ext cx="9144000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K-means clustering in action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5876099"/>
            <a:ext cx="6248400" cy="480251"/>
          </a:xfrm>
        </p:spPr>
        <p:txBody>
          <a:bodyPr numCol="1">
            <a:normAutofit/>
          </a:bodyPr>
          <a:lstStyle/>
          <a:p>
            <a:r>
              <a:rPr lang="en-US" sz="2400" dirty="0"/>
              <a:t>From</a:t>
            </a:r>
            <a:r>
              <a:rPr lang="en-US" sz="2400" dirty="0">
                <a:hlinkClick r:id="rId2"/>
              </a:rPr>
              <a:t>: http://util.io/k-means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28</a:t>
            </a:fld>
            <a:endParaRPr lang="en-US"/>
          </a:p>
        </p:txBody>
      </p:sp>
      <p:pic>
        <p:nvPicPr>
          <p:cNvPr id="4" name="Picture 3" descr="A picture containing sky&#10;&#10;Description generated with very high confidence">
            <a:extLst>
              <a:ext uri="{FF2B5EF4-FFF2-40B4-BE49-F238E27FC236}">
                <a16:creationId xmlns:a16="http://schemas.microsoft.com/office/drawing/2014/main" id="{588A9801-8080-4104-AFD3-2EDFF7AB15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678" y="990474"/>
            <a:ext cx="4724643" cy="4877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9888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03187" y="117602"/>
            <a:ext cx="9144000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K-means clustering in action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5876099"/>
            <a:ext cx="6248400" cy="480251"/>
          </a:xfrm>
        </p:spPr>
        <p:txBody>
          <a:bodyPr numCol="1">
            <a:normAutofit/>
          </a:bodyPr>
          <a:lstStyle/>
          <a:p>
            <a:r>
              <a:rPr lang="en-US" sz="2400" dirty="0"/>
              <a:t>From</a:t>
            </a:r>
            <a:r>
              <a:rPr lang="en-US" sz="2400" dirty="0">
                <a:hlinkClick r:id="rId2"/>
              </a:rPr>
              <a:t>: http://util.io/k-means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29</a:t>
            </a:fld>
            <a:endParaRPr lang="en-US"/>
          </a:p>
        </p:txBody>
      </p:sp>
      <p:pic>
        <p:nvPicPr>
          <p:cNvPr id="4" name="Picture 3" descr="A close up of a white background&#10;&#10;Description generated with high confidence">
            <a:extLst>
              <a:ext uri="{FF2B5EF4-FFF2-40B4-BE49-F238E27FC236}">
                <a16:creationId xmlns:a16="http://schemas.microsoft.com/office/drawing/2014/main" id="{A418AFB2-8208-49BB-A58C-E28AD272A4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2073" y="1009525"/>
            <a:ext cx="4927853" cy="4838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497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1475" y="287814"/>
            <a:ext cx="9144000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BUS 696: </a:t>
            </a:r>
            <a:r>
              <a:rPr lang="en-US">
                <a:solidFill>
                  <a:schemeClr val="accent1"/>
                </a:solidFill>
              </a:rPr>
              <a:t>Class 11 </a:t>
            </a:r>
            <a:r>
              <a:rPr lang="en-US" dirty="0">
                <a:solidFill>
                  <a:schemeClr val="accent1"/>
                </a:solidFill>
              </a:rPr>
              <a:t>Outline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21475" y="1414130"/>
            <a:ext cx="9144000" cy="81651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200" dirty="0">
                <a:latin typeface="Calibri" charset="0"/>
                <a:ea typeface="Calibri" charset="0"/>
                <a:cs typeface="Calibri" charset="0"/>
              </a:rPr>
              <a:t>HBR AI Articles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200" dirty="0">
                <a:latin typeface="Calibri" charset="0"/>
                <a:ea typeface="Calibri" charset="0"/>
                <a:cs typeface="Calibri" charset="0"/>
              </a:rPr>
              <a:t>Merging Datasets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200" dirty="0">
                <a:latin typeface="Calibri" charset="0"/>
                <a:ea typeface="Calibri" charset="0"/>
                <a:cs typeface="Calibri" charset="0"/>
              </a:rPr>
              <a:t>Cleaning Factor Levels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200" dirty="0">
                <a:latin typeface="Calibri" charset="0"/>
                <a:ea typeface="Calibri" charset="0"/>
                <a:cs typeface="Calibri" charset="0"/>
              </a:rPr>
              <a:t>Sentiment Data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200" dirty="0">
                <a:latin typeface="Calibri" charset="0"/>
                <a:ea typeface="Calibri" charset="0"/>
                <a:cs typeface="Calibri" charset="0"/>
              </a:rPr>
              <a:t>Unsupervised Learning</a:t>
            </a:r>
          </a:p>
          <a:p>
            <a:pPr marL="971550" lvl="1" indent="-5143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latin typeface="Calibri" charset="0"/>
                <a:ea typeface="Calibri" charset="0"/>
                <a:cs typeface="Calibri" charset="0"/>
              </a:rPr>
              <a:t>K-means Clustering</a:t>
            </a:r>
          </a:p>
          <a:p>
            <a:pPr marL="971550" lvl="1" indent="-5143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latin typeface="Calibri" charset="0"/>
                <a:ea typeface="Calibri" charset="0"/>
                <a:cs typeface="Calibri" charset="0"/>
              </a:rPr>
              <a:t>Hierarchical Clustering</a:t>
            </a:r>
          </a:p>
          <a:p>
            <a:pPr marL="971550" lvl="1" indent="-5143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latin typeface="Calibri" charset="0"/>
                <a:ea typeface="Calibri" charset="0"/>
                <a:cs typeface="Calibri" charset="0"/>
              </a:rPr>
              <a:t>Principal Component Analysis</a:t>
            </a:r>
          </a:p>
          <a:p>
            <a:pPr>
              <a:lnSpc>
                <a:spcPct val="150000"/>
              </a:lnSpc>
            </a:pPr>
            <a:endParaRPr lang="en-US" sz="2200" dirty="0">
              <a:latin typeface="Calibri" charset="0"/>
              <a:ea typeface="Calibri" charset="0"/>
              <a:cs typeface="Calibri" charset="0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endParaRPr lang="en-US" sz="2200" b="1" dirty="0">
              <a:latin typeface="Calibri" charset="0"/>
              <a:ea typeface="Calibri" charset="0"/>
              <a:cs typeface="Calibri" charset="0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endParaRPr lang="en-US" sz="2200" dirty="0">
              <a:latin typeface="Calibri" charset="0"/>
              <a:ea typeface="Calibri" charset="0"/>
              <a:cs typeface="Calibri" charset="0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endParaRPr lang="en-US" sz="2200" dirty="0">
              <a:latin typeface="Calibri" charset="0"/>
              <a:ea typeface="Calibri" charset="0"/>
              <a:cs typeface="Calibri" charset="0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endParaRPr lang="en-US" sz="2200" dirty="0">
              <a:latin typeface="Calibri" charset="0"/>
              <a:ea typeface="Calibri" charset="0"/>
              <a:cs typeface="Calibri" charset="0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endParaRPr lang="en-US" sz="2200" dirty="0">
              <a:latin typeface="Calibri" charset="0"/>
              <a:ea typeface="Calibri" charset="0"/>
              <a:cs typeface="Calibri" charset="0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endParaRPr lang="en-US" sz="2200" dirty="0">
              <a:latin typeface="Calibri" charset="0"/>
              <a:ea typeface="Calibri" charset="0"/>
              <a:cs typeface="Calibri" charset="0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endParaRPr lang="en-US" sz="22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56777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03187" y="117602"/>
            <a:ext cx="9144000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K-means clustering in action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5876099"/>
            <a:ext cx="6248400" cy="480251"/>
          </a:xfrm>
        </p:spPr>
        <p:txBody>
          <a:bodyPr numCol="1">
            <a:normAutofit/>
          </a:bodyPr>
          <a:lstStyle/>
          <a:p>
            <a:r>
              <a:rPr lang="en-US" sz="2400" dirty="0"/>
              <a:t>From</a:t>
            </a:r>
            <a:r>
              <a:rPr lang="en-US" sz="2400" dirty="0">
                <a:hlinkClick r:id="rId2"/>
              </a:rPr>
              <a:t>: http://util.io/k-means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30</a:t>
            </a:fld>
            <a:endParaRPr lang="en-US"/>
          </a:p>
        </p:txBody>
      </p:sp>
      <p:pic>
        <p:nvPicPr>
          <p:cNvPr id="4" name="Picture 3" descr="A picture containing sky&#10;&#10;Description generated with very high confidence">
            <a:extLst>
              <a:ext uri="{FF2B5EF4-FFF2-40B4-BE49-F238E27FC236}">
                <a16:creationId xmlns:a16="http://schemas.microsoft.com/office/drawing/2014/main" id="{4B310E53-921B-4CAA-BBC5-4B70BFC389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5869" y="977774"/>
            <a:ext cx="5080261" cy="4902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9298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03187" y="117602"/>
            <a:ext cx="9144000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K-means clustering in action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5876099"/>
            <a:ext cx="6248400" cy="480251"/>
          </a:xfrm>
        </p:spPr>
        <p:txBody>
          <a:bodyPr numCol="1">
            <a:normAutofit/>
          </a:bodyPr>
          <a:lstStyle/>
          <a:p>
            <a:r>
              <a:rPr lang="en-US" sz="2400" dirty="0"/>
              <a:t>From</a:t>
            </a:r>
            <a:r>
              <a:rPr lang="en-US" sz="2400" dirty="0">
                <a:hlinkClick r:id="rId2"/>
              </a:rPr>
              <a:t>: http://util.io/k-means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31</a:t>
            </a:fld>
            <a:endParaRPr lang="en-US"/>
          </a:p>
        </p:txBody>
      </p:sp>
      <p:pic>
        <p:nvPicPr>
          <p:cNvPr id="4" name="Picture 3" descr="A close up of a white background&#10;&#10;Description generated with high confidence">
            <a:extLst>
              <a:ext uri="{FF2B5EF4-FFF2-40B4-BE49-F238E27FC236}">
                <a16:creationId xmlns:a16="http://schemas.microsoft.com/office/drawing/2014/main" id="{AFE7893F-3A2A-43BA-82DF-AFA890481F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4774" y="990474"/>
            <a:ext cx="4902452" cy="4877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129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03187" y="117602"/>
            <a:ext cx="9144000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K-means clustering in action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5876099"/>
            <a:ext cx="6248400" cy="480251"/>
          </a:xfrm>
        </p:spPr>
        <p:txBody>
          <a:bodyPr numCol="1">
            <a:normAutofit/>
          </a:bodyPr>
          <a:lstStyle/>
          <a:p>
            <a:r>
              <a:rPr lang="en-US" sz="2400" dirty="0"/>
              <a:t>From</a:t>
            </a:r>
            <a:r>
              <a:rPr lang="en-US" sz="2400" dirty="0">
                <a:hlinkClick r:id="rId2"/>
              </a:rPr>
              <a:t>: http://util.io/k-means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32</a:t>
            </a:fld>
            <a:endParaRPr lang="en-US"/>
          </a:p>
        </p:txBody>
      </p:sp>
      <p:pic>
        <p:nvPicPr>
          <p:cNvPr id="4" name="Picture 3" descr="A close up of a white background&#10;&#10;Description generated with high confidence">
            <a:extLst>
              <a:ext uri="{FF2B5EF4-FFF2-40B4-BE49-F238E27FC236}">
                <a16:creationId xmlns:a16="http://schemas.microsoft.com/office/drawing/2014/main" id="{906FD64B-0BC9-491D-851C-924962B72A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920" y="984124"/>
            <a:ext cx="5042159" cy="4889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1735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03187" y="117602"/>
            <a:ext cx="9144000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K-means clustering in action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5876099"/>
            <a:ext cx="6248400" cy="480251"/>
          </a:xfrm>
        </p:spPr>
        <p:txBody>
          <a:bodyPr numCol="1">
            <a:normAutofit/>
          </a:bodyPr>
          <a:lstStyle/>
          <a:p>
            <a:r>
              <a:rPr lang="en-US" sz="2400" dirty="0"/>
              <a:t>From</a:t>
            </a:r>
            <a:r>
              <a:rPr lang="en-US" sz="2400" dirty="0">
                <a:hlinkClick r:id="rId2"/>
              </a:rPr>
              <a:t>: http://util.io/k-means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33</a:t>
            </a:fld>
            <a:endParaRPr lang="en-US"/>
          </a:p>
        </p:txBody>
      </p:sp>
      <p:pic>
        <p:nvPicPr>
          <p:cNvPr id="4" name="Picture 3" descr="A picture containing sky&#10;&#10;Description generated with very high confidence">
            <a:extLst>
              <a:ext uri="{FF2B5EF4-FFF2-40B4-BE49-F238E27FC236}">
                <a16:creationId xmlns:a16="http://schemas.microsoft.com/office/drawing/2014/main" id="{1DFC9263-5880-41EC-B9F7-60A1A93E18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6016" y="996825"/>
            <a:ext cx="5219968" cy="486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6682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1474" y="287814"/>
            <a:ext cx="10732325" cy="10925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Examples of clustering: Customer Segmentation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34</a:t>
            </a:fld>
            <a:endParaRPr lang="en-US"/>
          </a:p>
        </p:txBody>
      </p:sp>
      <p:pic>
        <p:nvPicPr>
          <p:cNvPr id="6146" name="Picture 2" descr="Image result for k-means clustering examples">
            <a:extLst>
              <a:ext uri="{FF2B5EF4-FFF2-40B4-BE49-F238E27FC236}">
                <a16:creationId xmlns:a16="http://schemas.microsoft.com/office/drawing/2014/main" id="{C64D4193-9255-48E2-9B2C-1468121AAA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4331" y="1657467"/>
            <a:ext cx="9333571" cy="4421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46309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1474" y="287814"/>
            <a:ext cx="10732325" cy="10925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Examples of clustering: Clustering Wide Receivers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35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F121E10-88AC-4139-AE6A-0AD252FFE2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058661"/>
            <a:ext cx="6248400" cy="480251"/>
          </a:xfrm>
        </p:spPr>
        <p:txBody>
          <a:bodyPr numCol="1">
            <a:normAutofit/>
          </a:bodyPr>
          <a:lstStyle/>
          <a:p>
            <a:r>
              <a:rPr lang="en-US" sz="2400" dirty="0"/>
              <a:t>From: </a:t>
            </a:r>
            <a:r>
              <a:rPr lang="en-US" sz="2400" dirty="0">
                <a:hlinkClick r:id="rId2"/>
              </a:rPr>
              <a:t>http://thespread.us/clustering.html</a:t>
            </a:r>
            <a:endParaRPr lang="en-US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48EC0B-9D1C-4669-9D40-89ED7E8883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4761" y="1068839"/>
            <a:ext cx="7736158" cy="4989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719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1474" y="287814"/>
            <a:ext cx="10732325" cy="10925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Examples of clustering: Clustering Wide Receivers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36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F121E10-88AC-4139-AE6A-0AD252FFE2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058661"/>
            <a:ext cx="6248400" cy="480251"/>
          </a:xfrm>
        </p:spPr>
        <p:txBody>
          <a:bodyPr numCol="1">
            <a:normAutofit/>
          </a:bodyPr>
          <a:lstStyle/>
          <a:p>
            <a:r>
              <a:rPr lang="en-US" sz="2400" dirty="0"/>
              <a:t>From: </a:t>
            </a:r>
            <a:r>
              <a:rPr lang="en-US" sz="2400" dirty="0">
                <a:hlinkClick r:id="rId2"/>
              </a:rPr>
              <a:t>http://thespread.us/clustering.html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DFCFB7-2271-4F7D-9F7C-0680AB39F3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474" y="1488376"/>
            <a:ext cx="6000750" cy="17049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0E1FD6E-7BB3-4E9E-8C33-7BC4E19126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7783" y="1219478"/>
            <a:ext cx="1874960" cy="5297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6118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1475" y="287814"/>
            <a:ext cx="9144000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Plan for Today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1414130"/>
            <a:ext cx="10515600" cy="4762833"/>
          </a:xfrm>
        </p:spPr>
        <p:txBody>
          <a:bodyPr numCol="2">
            <a:normAutofit/>
          </a:bodyPr>
          <a:lstStyle/>
          <a:p>
            <a:r>
              <a:rPr lang="en-US" dirty="0"/>
              <a:t>What topics to cover for Data Management?</a:t>
            </a:r>
          </a:p>
          <a:p>
            <a:pPr lvl="1"/>
            <a:r>
              <a:rPr lang="en-US" dirty="0"/>
              <a:t>Merging data</a:t>
            </a:r>
          </a:p>
          <a:p>
            <a:pPr lvl="1"/>
            <a:r>
              <a:rPr lang="en-US" dirty="0" err="1"/>
              <a:t>Dplyr</a:t>
            </a:r>
            <a:r>
              <a:rPr lang="en-US" dirty="0"/>
              <a:t> basics</a:t>
            </a:r>
          </a:p>
          <a:p>
            <a:pPr lvl="1"/>
            <a:r>
              <a:rPr lang="en-US" dirty="0"/>
              <a:t>What else? </a:t>
            </a:r>
          </a:p>
          <a:p>
            <a:r>
              <a:rPr lang="en-US" dirty="0"/>
              <a:t>No problem set 11 (is that okay?)</a:t>
            </a:r>
          </a:p>
          <a:p>
            <a:r>
              <a:rPr lang="en-US" dirty="0"/>
              <a:t>Signup for presentations</a:t>
            </a:r>
          </a:p>
          <a:p>
            <a:pPr lvl="1"/>
            <a:r>
              <a:rPr lang="en-US" dirty="0"/>
              <a:t>Monday, Dec 3</a:t>
            </a:r>
            <a:r>
              <a:rPr lang="en-US" baseline="30000" dirty="0"/>
              <a:t>rd</a:t>
            </a:r>
            <a:endParaRPr lang="en-US" dirty="0"/>
          </a:p>
          <a:p>
            <a:pPr lvl="1"/>
            <a:r>
              <a:rPr lang="en-US" dirty="0"/>
              <a:t>Wednesday, Dec 5</a:t>
            </a:r>
            <a:r>
              <a:rPr lang="en-US" baseline="30000" dirty="0"/>
              <a:t>th</a:t>
            </a:r>
            <a:endParaRPr lang="en-US" dirty="0"/>
          </a:p>
          <a:p>
            <a:r>
              <a:rPr lang="en-US" dirty="0"/>
              <a:t>Hierarchical clustering</a:t>
            </a:r>
          </a:p>
          <a:p>
            <a:r>
              <a:rPr lang="en-US" dirty="0"/>
              <a:t>K-means code</a:t>
            </a:r>
          </a:p>
          <a:p>
            <a:r>
              <a:rPr lang="en-US" dirty="0"/>
              <a:t>PCA</a:t>
            </a:r>
          </a:p>
          <a:p>
            <a:r>
              <a:rPr lang="en-US"/>
              <a:t>PCA code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10749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1474" y="287814"/>
            <a:ext cx="10732325" cy="10925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Hierarchical clustering algorithm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38</a:t>
            </a:fld>
            <a:endParaRPr lang="en-US"/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5C01DB8C-E9B4-4036-994C-97EEEA81510C}"/>
              </a:ext>
            </a:extLst>
          </p:cNvPr>
          <p:cNvSpPr txBox="1">
            <a:spLocks/>
          </p:cNvSpPr>
          <p:nvPr/>
        </p:nvSpPr>
        <p:spPr>
          <a:xfrm>
            <a:off x="838200" y="1414130"/>
            <a:ext cx="7528560" cy="4762833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US" dirty="0"/>
              <a:t>Begin with </a:t>
            </a:r>
            <a:r>
              <a:rPr lang="en-US" i="1" dirty="0"/>
              <a:t>n </a:t>
            </a:r>
            <a:r>
              <a:rPr lang="en-US" dirty="0"/>
              <a:t>observations and calculate all of the pairwise dissimilarities. Treat each observation as its own cluster</a:t>
            </a:r>
          </a:p>
          <a:p>
            <a:pPr marL="514350" indent="-514350">
              <a:buFont typeface="+mj-lt"/>
              <a:buAutoNum type="arabicPeriod"/>
            </a:pPr>
            <a:r>
              <a:rPr lang="pt-BR" dirty="0"/>
              <a:t>For </a:t>
            </a:r>
            <a:r>
              <a:rPr lang="pt-BR" i="1" dirty="0"/>
              <a:t>i </a:t>
            </a:r>
            <a:r>
              <a:rPr lang="pt-BR" dirty="0"/>
              <a:t>= </a:t>
            </a:r>
            <a:r>
              <a:rPr lang="pt-BR" i="1" dirty="0"/>
              <a:t>n, n </a:t>
            </a:r>
            <a:r>
              <a:rPr lang="pt-BR" dirty="0"/>
              <a:t>− 1</a:t>
            </a:r>
            <a:r>
              <a:rPr lang="pt-BR" i="1" dirty="0"/>
              <a:t>, . . . , </a:t>
            </a:r>
            <a:r>
              <a:rPr lang="pt-BR" dirty="0"/>
              <a:t>2 :</a:t>
            </a:r>
          </a:p>
          <a:p>
            <a:pPr lvl="1"/>
            <a:r>
              <a:rPr lang="en-US" dirty="0"/>
              <a:t>Examine all pairwise inter-cluster dissimilarities among the </a:t>
            </a:r>
            <a:r>
              <a:rPr lang="en-US" i="1" dirty="0" err="1"/>
              <a:t>i</a:t>
            </a:r>
            <a:r>
              <a:rPr lang="en-US" i="1" dirty="0"/>
              <a:t> </a:t>
            </a:r>
            <a:r>
              <a:rPr lang="en-US" dirty="0"/>
              <a:t>clusters and identify the clusters that are most similar. Fuse these two clusters.</a:t>
            </a:r>
          </a:p>
          <a:p>
            <a:pPr lvl="1"/>
            <a:r>
              <a:rPr lang="en-US" dirty="0"/>
              <a:t>Compute the new pairwise inter-cluster dissimilarities among the </a:t>
            </a:r>
            <a:r>
              <a:rPr lang="en-US" i="1" dirty="0" err="1"/>
              <a:t>i</a:t>
            </a:r>
            <a:r>
              <a:rPr lang="en-US" i="1" dirty="0"/>
              <a:t> </a:t>
            </a:r>
            <a:r>
              <a:rPr lang="en-US" dirty="0"/>
              <a:t>− 1 remaining clusters</a:t>
            </a:r>
          </a:p>
        </p:txBody>
      </p:sp>
    </p:spTree>
    <p:extLst>
      <p:ext uri="{BB962C8B-B14F-4D97-AF65-F5344CB8AC3E}">
        <p14:creationId xmlns:p14="http://schemas.microsoft.com/office/powerpoint/2010/main" val="279617134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03187" y="117602"/>
            <a:ext cx="9144000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Hierarchical clustering in action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39</a:t>
            </a:fld>
            <a:endParaRPr lang="en-US"/>
          </a:p>
        </p:txBody>
      </p:sp>
      <p:pic>
        <p:nvPicPr>
          <p:cNvPr id="9" name="Picture 8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51021DC9-4EF7-4A8C-8752-9C11A61637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8670" y="1119434"/>
            <a:ext cx="5631930" cy="5361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4948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08949" y="137501"/>
            <a:ext cx="9144000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Merging Datasets – Primary Keys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4</a:t>
            </a:fld>
            <a:endParaRPr lang="en-US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8DC7A954-42F1-47C9-89A6-49477E049B83}"/>
              </a:ext>
            </a:extLst>
          </p:cNvPr>
          <p:cNvGraphicFramePr>
            <a:graphicFrameLocks noGrp="1"/>
          </p:cNvGraphicFramePr>
          <p:nvPr/>
        </p:nvGraphicFramePr>
        <p:xfrm>
          <a:off x="608949" y="2004711"/>
          <a:ext cx="4236634" cy="22529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8317">
                  <a:extLst>
                    <a:ext uri="{9D8B030D-6E8A-4147-A177-3AD203B41FA5}">
                      <a16:colId xmlns:a16="http://schemas.microsoft.com/office/drawing/2014/main" val="1736191004"/>
                    </a:ext>
                  </a:extLst>
                </a:gridCol>
                <a:gridCol w="2118317">
                  <a:extLst>
                    <a:ext uri="{9D8B030D-6E8A-4147-A177-3AD203B41FA5}">
                      <a16:colId xmlns:a16="http://schemas.microsoft.com/office/drawing/2014/main" val="3578227699"/>
                    </a:ext>
                  </a:extLst>
                </a:gridCol>
              </a:tblGrid>
              <a:tr h="502009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dirty="0"/>
                        <a:t>Artist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dirty="0"/>
                        <a:t>Artist ID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3464379"/>
                  </a:ext>
                </a:extLst>
              </a:tr>
              <a:tr h="502009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dirty="0"/>
                        <a:t>Justin Bieber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4179733"/>
                  </a:ext>
                </a:extLst>
              </a:tr>
              <a:tr h="502009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dirty="0"/>
                        <a:t>Drake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148675"/>
                  </a:ext>
                </a:extLst>
              </a:tr>
              <a:tr h="502009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dirty="0"/>
                        <a:t>The Smiths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7357793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8C8D8048-4DD3-4159-8763-7CF4872C249D}"/>
              </a:ext>
            </a:extLst>
          </p:cNvPr>
          <p:cNvGraphicFramePr>
            <a:graphicFrameLocks noGrp="1"/>
          </p:cNvGraphicFramePr>
          <p:nvPr/>
        </p:nvGraphicFramePr>
        <p:xfrm>
          <a:off x="5620871" y="1820049"/>
          <a:ext cx="6118412" cy="42360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85247">
                  <a:extLst>
                    <a:ext uri="{9D8B030D-6E8A-4147-A177-3AD203B41FA5}">
                      <a16:colId xmlns:a16="http://schemas.microsoft.com/office/drawing/2014/main" val="1736191004"/>
                    </a:ext>
                  </a:extLst>
                </a:gridCol>
                <a:gridCol w="1093695">
                  <a:extLst>
                    <a:ext uri="{9D8B030D-6E8A-4147-A177-3AD203B41FA5}">
                      <a16:colId xmlns:a16="http://schemas.microsoft.com/office/drawing/2014/main" val="3578227699"/>
                    </a:ext>
                  </a:extLst>
                </a:gridCol>
                <a:gridCol w="2039470">
                  <a:extLst>
                    <a:ext uri="{9D8B030D-6E8A-4147-A177-3AD203B41FA5}">
                      <a16:colId xmlns:a16="http://schemas.microsoft.com/office/drawing/2014/main" val="2235782894"/>
                    </a:ext>
                  </a:extLst>
                </a:gridCol>
              </a:tblGrid>
              <a:tr h="359618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dirty="0"/>
                        <a:t>Album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dirty="0"/>
                        <a:t>Album 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dirty="0"/>
                        <a:t>Artist 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3464379"/>
                  </a:ext>
                </a:extLst>
              </a:tr>
              <a:tr h="359618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dirty="0"/>
                        <a:t>Thank Me Later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4179733"/>
                  </a:ext>
                </a:extLst>
              </a:tr>
              <a:tr h="359618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dirty="0"/>
                        <a:t>Take Care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148675"/>
                  </a:ext>
                </a:extLst>
              </a:tr>
              <a:tr h="709910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dirty="0"/>
                        <a:t>Nothing Was The Same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7357793"/>
                  </a:ext>
                </a:extLst>
              </a:tr>
              <a:tr h="359618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dirty="0"/>
                        <a:t>Views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349501"/>
                  </a:ext>
                </a:extLst>
              </a:tr>
              <a:tr h="359618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dirty="0"/>
                        <a:t>Scorpion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0263673"/>
                  </a:ext>
                </a:extLst>
              </a:tr>
              <a:tr h="709910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dirty="0" err="1"/>
                        <a:t>Strangeways</a:t>
                      </a:r>
                      <a:r>
                        <a:rPr lang="en-US" dirty="0"/>
                        <a:t> Here We Come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6213652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615FE074-38D2-4ECB-AEF7-33AE8222E024}"/>
              </a:ext>
            </a:extLst>
          </p:cNvPr>
          <p:cNvSpPr txBox="1"/>
          <p:nvPr/>
        </p:nvSpPr>
        <p:spPr>
          <a:xfrm>
            <a:off x="1859795" y="1357265"/>
            <a:ext cx="1239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Artist Table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B3959C1-8453-46A8-86C3-3DDAB662C128}"/>
              </a:ext>
            </a:extLst>
          </p:cNvPr>
          <p:cNvSpPr txBox="1"/>
          <p:nvPr/>
        </p:nvSpPr>
        <p:spPr>
          <a:xfrm>
            <a:off x="7990751" y="1383248"/>
            <a:ext cx="1634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Album Table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7ABB844-AFC7-4D92-A8AF-F3D7EED2185B}"/>
              </a:ext>
            </a:extLst>
          </p:cNvPr>
          <p:cNvSpPr txBox="1"/>
          <p:nvPr/>
        </p:nvSpPr>
        <p:spPr>
          <a:xfrm>
            <a:off x="8610600" y="1794244"/>
            <a:ext cx="1066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Table Key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1DFC6F-B4C6-4C85-992D-EACCE12FF1DA}"/>
              </a:ext>
            </a:extLst>
          </p:cNvPr>
          <p:cNvSpPr txBox="1"/>
          <p:nvPr/>
        </p:nvSpPr>
        <p:spPr>
          <a:xfrm>
            <a:off x="3427507" y="1541931"/>
            <a:ext cx="1066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Table Key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FCED26-4D13-3F40-8775-66D6156B4C30}"/>
              </a:ext>
            </a:extLst>
          </p:cNvPr>
          <p:cNvSpPr txBox="1"/>
          <p:nvPr/>
        </p:nvSpPr>
        <p:spPr>
          <a:xfrm>
            <a:off x="608949" y="4868128"/>
            <a:ext cx="479306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Real world datasets are stored in separate tables to save storage space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The unique (row) identifier for every observation in a table is called the </a:t>
            </a:r>
            <a:r>
              <a:rPr lang="en-US" sz="2200" b="1" dirty="0"/>
              <a:t>primary key </a:t>
            </a:r>
            <a:r>
              <a:rPr lang="en-US" sz="2200" dirty="0"/>
              <a:t>(or primary keys)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658169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/>
      <p:bldP spid="9" grpId="0"/>
      <p:bldP spid="12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03187" y="117602"/>
            <a:ext cx="9144000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Hierarchical clustering in action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40</a:t>
            </a:fld>
            <a:endParaRPr lang="en-US"/>
          </a:p>
        </p:txBody>
      </p:sp>
      <p:pic>
        <p:nvPicPr>
          <p:cNvPr id="4" name="Picture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4EDCE799-78BE-40FB-B435-28DA44AFD5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6003" y="1019162"/>
            <a:ext cx="5613689" cy="5423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8696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03187" y="117602"/>
            <a:ext cx="9144000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Hierarchical clustering in action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41</a:t>
            </a:fld>
            <a:endParaRPr lang="en-US"/>
          </a:p>
        </p:txBody>
      </p:sp>
      <p:pic>
        <p:nvPicPr>
          <p:cNvPr id="4" name="Picture 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4C8477B0-9609-496A-A08D-5563264F39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7618" y="1209392"/>
            <a:ext cx="5537485" cy="5512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15599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03187" y="117602"/>
            <a:ext cx="9144000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Hierarchical clustering in action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42</a:t>
            </a:fld>
            <a:endParaRPr lang="en-US"/>
          </a:p>
        </p:txBody>
      </p:sp>
      <p:pic>
        <p:nvPicPr>
          <p:cNvPr id="4" name="Picture 3" descr="A close up of a logo&#10;&#10;Description generated with high confidence">
            <a:extLst>
              <a:ext uri="{FF2B5EF4-FFF2-40B4-BE49-F238E27FC236}">
                <a16:creationId xmlns:a16="http://schemas.microsoft.com/office/drawing/2014/main" id="{149CD039-10A5-4893-8A69-81D485BF28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2567" y="1145888"/>
            <a:ext cx="5689892" cy="5575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82012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03187" y="117602"/>
            <a:ext cx="9144000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Connection to </a:t>
            </a:r>
            <a:r>
              <a:rPr lang="en-US">
                <a:solidFill>
                  <a:schemeClr val="accent1"/>
                </a:solidFill>
              </a:rPr>
              <a:t>“dendrograms”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43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225E495-2380-41CE-85D5-1722FEC26A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7212" y="1601669"/>
            <a:ext cx="7533987" cy="4754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43432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16492" y="21446"/>
            <a:ext cx="9144000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K-means in 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44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492" y="1147762"/>
            <a:ext cx="9564586" cy="3068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23300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16492" y="21446"/>
            <a:ext cx="9144000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K-means in 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45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491" y="1147761"/>
            <a:ext cx="7203433" cy="223890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491" y="3924300"/>
            <a:ext cx="7124510" cy="1477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38269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46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3668" y="376207"/>
            <a:ext cx="7180842" cy="543721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3510" y="5994400"/>
            <a:ext cx="8001000" cy="72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82451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47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4634" y="212725"/>
            <a:ext cx="7340600" cy="56007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634" y="5813425"/>
            <a:ext cx="7785100" cy="73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58246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1475" y="287814"/>
            <a:ext cx="9144000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How to pick k? “Elbow Method”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48</a:t>
            </a:fld>
            <a:endParaRPr lang="en-US"/>
          </a:p>
        </p:txBody>
      </p:sp>
      <p:sp>
        <p:nvSpPr>
          <p:cNvPr id="7" name="Content Placeholder 5"/>
          <p:cNvSpPr>
            <a:spLocks noGrp="1"/>
          </p:cNvSpPr>
          <p:nvPr>
            <p:ph idx="1"/>
          </p:nvPr>
        </p:nvSpPr>
        <p:spPr>
          <a:xfrm>
            <a:off x="838200" y="1414130"/>
            <a:ext cx="7025640" cy="4762833"/>
          </a:xfrm>
        </p:spPr>
        <p:txBody>
          <a:bodyPr numCol="1">
            <a:normAutofit/>
          </a:bodyPr>
          <a:lstStyle/>
          <a:p>
            <a:r>
              <a:rPr lang="en-US" dirty="0"/>
              <a:t>Plot explained variance by # of clusters</a:t>
            </a:r>
          </a:p>
          <a:p>
            <a:r>
              <a:rPr lang="en-US" dirty="0"/>
              <a:t>Look for the “bend” in the plot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863849"/>
            <a:ext cx="7187536" cy="3147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53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1474" y="287814"/>
            <a:ext cx="10249725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Within-cluster sum of squares by # of clusters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49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1030" y="1227863"/>
            <a:ext cx="8010612" cy="5128487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4080933" y="1616172"/>
            <a:ext cx="33867" cy="4351867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5544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08949" y="137501"/>
            <a:ext cx="9144000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Merge Datasets – Types of Joins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5</a:t>
            </a:fld>
            <a:endParaRPr lang="en-US"/>
          </a:p>
        </p:txBody>
      </p:sp>
      <p:pic>
        <p:nvPicPr>
          <p:cNvPr id="4102" name="Picture 6" descr="https://www.dofactory.com/Images/sql-joins.png">
            <a:extLst>
              <a:ext uri="{FF2B5EF4-FFF2-40B4-BE49-F238E27FC236}">
                <a16:creationId xmlns:a16="http://schemas.microsoft.com/office/drawing/2014/main" id="{D0DD51D2-E007-4495-9A5E-767D1DC21E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1972" y="1410000"/>
            <a:ext cx="6600228" cy="4800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075837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1475" y="287814"/>
            <a:ext cx="9144000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How to pick k?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14130"/>
                <a:ext cx="7025640" cy="4762833"/>
              </a:xfrm>
            </p:spPr>
            <p:txBody>
              <a:bodyPr numCol="1"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Silhouette score: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measure of dissimilarity between point </a:t>
                </a:r>
                <a:r>
                  <a:rPr lang="en-US" dirty="0" err="1"/>
                  <a:t>i</a:t>
                </a:r>
                <a:r>
                  <a:rPr lang="en-US" dirty="0"/>
                  <a:t> and other observations in its cluster. </a:t>
                </a:r>
              </a:p>
              <a:p>
                <a:pPr lvl="1"/>
                <a:r>
                  <a:rPr lang="en-US" dirty="0"/>
                  <a:t>1 = good match with cluster</a:t>
                </a:r>
              </a:p>
              <a:p>
                <a:pPr lvl="1"/>
                <a:r>
                  <a:rPr lang="en-US" dirty="0"/>
                  <a:t>-1 = really bad match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measure of dissimilarity between </a:t>
                </a:r>
                <a:r>
                  <a:rPr lang="en-US" dirty="0" err="1"/>
                  <a:t>i</a:t>
                </a:r>
                <a:r>
                  <a:rPr lang="en-US" dirty="0"/>
                  <a:t> and all other points in any cluster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fName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Content Placehold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14130"/>
                <a:ext cx="7025640" cy="4762833"/>
              </a:xfrm>
              <a:blipFill>
                <a:blip r:embed="rId2"/>
                <a:stretch>
                  <a:fillRect l="-1823" t="-2177" r="-8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21042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1475" y="287814"/>
            <a:ext cx="9144000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Silhouette Score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51</a:t>
            </a:fld>
            <a:endParaRPr lang="en-US"/>
          </a:p>
        </p:txBody>
      </p:sp>
      <p:pic>
        <p:nvPicPr>
          <p:cNvPr id="21508" name="Picture 4" descr="Image result for k-means clustering silhouette plot r">
            <a:extLst>
              <a:ext uri="{FF2B5EF4-FFF2-40B4-BE49-F238E27FC236}">
                <a16:creationId xmlns:a16="http://schemas.microsoft.com/office/drawing/2014/main" id="{5C0EC207-D160-43E3-B21A-52154BD4D7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4930" y="1147762"/>
            <a:ext cx="7115562" cy="5342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531784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1475" y="287814"/>
            <a:ext cx="9144000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Silhouette Score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52</a:t>
            </a:fld>
            <a:endParaRPr lang="en-US"/>
          </a:p>
        </p:txBody>
      </p:sp>
      <p:pic>
        <p:nvPicPr>
          <p:cNvPr id="22530" name="Picture 2" descr="Related image">
            <a:extLst>
              <a:ext uri="{FF2B5EF4-FFF2-40B4-BE49-F238E27FC236}">
                <a16:creationId xmlns:a16="http://schemas.microsoft.com/office/drawing/2014/main" id="{484CCFC1-C34E-4DD9-BBDA-4E712341FA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6525" y="1089813"/>
            <a:ext cx="7446691" cy="5590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857584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1475" y="287814"/>
            <a:ext cx="9144000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Motivation for Dimension Reduction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14130"/>
                <a:ext cx="7378874" cy="4762833"/>
              </a:xfrm>
            </p:spPr>
            <p:txBody>
              <a:bodyPr numCol="1">
                <a:normAutofit/>
              </a:bodyPr>
              <a:lstStyle/>
              <a:p>
                <a:r>
                  <a:rPr lang="en-US" dirty="0"/>
                  <a:t>Suppose we want to visualize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𝑛</m:t>
                    </m:r>
                  </m:oMath>
                </a14:m>
                <a:r>
                  <a:rPr lang="en-US" dirty="0"/>
                  <a:t> observations that have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𝑝</m:t>
                    </m:r>
                  </m:oMath>
                </a14:m>
                <a:r>
                  <a:rPr lang="en-US" dirty="0"/>
                  <a:t> variables,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We could examine every two-dimensional sub-plot</a:t>
                </a:r>
              </a:p>
              <a:p>
                <a:endParaRPr lang="en-US" dirty="0"/>
              </a:p>
              <a:p>
                <a:r>
                  <a:rPr lang="en-US" dirty="0"/>
                  <a:t>However, that would be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h𝑜𝑤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𝑚𝑎𝑛𝑦</m:t>
                        </m:r>
                      </m:e>
                    </m:d>
                  </m:oMath>
                </a14:m>
                <a:r>
                  <a:rPr lang="en-US" dirty="0"/>
                  <a:t> subplots?</a:t>
                </a: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ctrlPr>
                          <a:rPr lang="mr-IN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mr-IN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charset="0"/>
                              </a:rPr>
                              <m:t>𝑝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charset="0"/>
                          </a:rPr>
                          <m:t>𝑝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𝑝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−1)</m:t>
                        </m:r>
                      </m:num>
                      <m:den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How do we visualize data to see how “far apart” certain observations are from one another?</a:t>
                </a:r>
              </a:p>
            </p:txBody>
          </p:sp>
        </mc:Choice>
        <mc:Fallback xmlns="">
          <p:sp>
            <p:nvSpPr>
              <p:cNvPr id="6" name="Content Placehold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14130"/>
                <a:ext cx="7378874" cy="4762833"/>
              </a:xfrm>
              <a:blipFill rotWithShape="0">
                <a:blip r:embed="rId2"/>
                <a:stretch>
                  <a:fillRect l="-1488" t="-2177" r="-23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64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1475" y="287814"/>
            <a:ext cx="9144000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Motivation for Dimension Reduction 2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1414130"/>
            <a:ext cx="7378874" cy="4762833"/>
          </a:xfrm>
        </p:spPr>
        <p:txBody>
          <a:bodyPr numCol="1">
            <a:normAutofit/>
          </a:bodyPr>
          <a:lstStyle/>
          <a:p>
            <a:r>
              <a:rPr lang="en-US" dirty="0"/>
              <a:t>Sometimes in a regression setting, we care about controlling for many characteristics, but don’t care about interpreting those characteristics. </a:t>
            </a:r>
          </a:p>
          <a:p>
            <a:r>
              <a:rPr lang="en-US" dirty="0"/>
              <a:t>We can take those control variables, project them down into a lower dimensional subspace, then control for only those lower dimensional variables</a:t>
            </a:r>
          </a:p>
          <a:p>
            <a:r>
              <a:rPr lang="en-US" dirty="0"/>
              <a:t>E.g. take 100 controls variables, project down to 2 dimensions, and only control for those 2 variables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514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1475" y="287814"/>
            <a:ext cx="9144000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Enter Principal Component Analysis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1414130"/>
            <a:ext cx="7772400" cy="4762833"/>
          </a:xfrm>
        </p:spPr>
        <p:txBody>
          <a:bodyPr numCol="1">
            <a:normAutofit/>
          </a:bodyPr>
          <a:lstStyle/>
          <a:p>
            <a:r>
              <a:rPr lang="en-US" b="1" dirty="0"/>
              <a:t>PCA produces a low-dimensional representation of a dataset</a:t>
            </a:r>
            <a:r>
              <a:rPr lang="en-US" dirty="0"/>
              <a:t>.</a:t>
            </a:r>
          </a:p>
          <a:p>
            <a:r>
              <a:rPr lang="en-US" dirty="0"/>
              <a:t>It does so by finding </a:t>
            </a:r>
            <a:r>
              <a:rPr lang="en-US" dirty="0">
                <a:solidFill>
                  <a:srgbClr val="0070C0"/>
                </a:solidFill>
              </a:rPr>
              <a:t>directions of maximal variance </a:t>
            </a:r>
            <a:r>
              <a:rPr lang="en-US" dirty="0"/>
              <a:t>that are mutually orthogonal</a:t>
            </a:r>
          </a:p>
          <a:p>
            <a:endParaRPr lang="en-US" dirty="0"/>
          </a:p>
          <a:p>
            <a:r>
              <a:rPr lang="en-US" dirty="0"/>
              <a:t>In other words it asks the question</a:t>
            </a:r>
          </a:p>
          <a:p>
            <a:pPr marL="0" indent="0">
              <a:buNone/>
            </a:pPr>
            <a:r>
              <a:rPr lang="en-US" i="1" dirty="0"/>
              <a:t>If I had to pick a set of direction such that if I projected the data onto those directions, and then computed the variance of the points, which directions would maximize explained variance?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381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08949" y="137501"/>
            <a:ext cx="9144000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First Principal Component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164922"/>
                <a:ext cx="8656529" cy="5012042"/>
              </a:xfrm>
            </p:spPr>
            <p:txBody>
              <a:bodyPr numCol="1">
                <a:normAutofit/>
              </a:bodyPr>
              <a:lstStyle/>
              <a:p>
                <a:r>
                  <a:rPr lang="en-US" sz="2600" dirty="0"/>
                  <a:t>PCA finds sequence of linear combinations of the variables that maximize variance and are mutually uncorrelated</a:t>
                </a:r>
              </a:p>
              <a:p>
                <a:r>
                  <a:rPr lang="en-US" sz="2600" dirty="0"/>
                  <a:t>The first principal component of a set of features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latin typeface="Cambria Math" charset="0"/>
                          </a:rPr>
                          <m:t>𝑋</m:t>
                        </m:r>
                      </m:e>
                      <m:sub>
                        <m:r>
                          <a:rPr lang="en-US" sz="2600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sz="2600" b="0" i="1" smtClean="0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latin typeface="Cambria Math" charset="0"/>
                          </a:rPr>
                          <m:t>𝑋</m:t>
                        </m:r>
                      </m:e>
                      <m:sub>
                        <m:r>
                          <a:rPr lang="en-US" sz="2600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sz="2600" b="0" i="1" smtClean="0">
                        <a:latin typeface="Cambria Math" charset="0"/>
                      </a:rPr>
                      <m:t>,…,</m:t>
                    </m:r>
                    <m:sSub>
                      <m:sSub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latin typeface="Cambria Math" charset="0"/>
                          </a:rPr>
                          <m:t>𝑋</m:t>
                        </m:r>
                      </m:e>
                      <m:sub>
                        <m:r>
                          <a:rPr lang="en-US" sz="2600" b="0" i="1" smtClean="0">
                            <a:latin typeface="Cambria Math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2600" dirty="0"/>
                  <a:t> is the normalized linear combination of the features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b="0" i="1" smtClean="0">
                              <a:latin typeface="Cambria Math" charset="0"/>
                            </a:rPr>
                            <m:t>𝑍</m:t>
                          </m:r>
                        </m:e>
                        <m:sub>
                          <m:r>
                            <a:rPr lang="en-US" sz="26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sz="2600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b="0" i="1" smtClean="0">
                              <a:latin typeface="Cambria Math" charset="0"/>
                            </a:rPr>
                            <m:t>𝜙</m:t>
                          </m:r>
                        </m:e>
                        <m:sub>
                          <m:r>
                            <a:rPr lang="en-US" sz="2600" b="0" i="1" smtClean="0">
                              <a:latin typeface="Cambria Math" charset="0"/>
                            </a:rPr>
                            <m:t>11</m:t>
                          </m:r>
                        </m:sub>
                      </m:sSub>
                      <m:sSub>
                        <m:sSub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b="0" i="1" smtClean="0"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sz="26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sz="2600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b="0" i="1" smtClean="0">
                              <a:latin typeface="Cambria Math" charset="0"/>
                            </a:rPr>
                            <m:t>𝜙</m:t>
                          </m:r>
                        </m:e>
                        <m:sub>
                          <m:r>
                            <a:rPr lang="en-US" sz="2600" b="0" i="1" smtClean="0">
                              <a:latin typeface="Cambria Math" charset="0"/>
                            </a:rPr>
                            <m:t>21</m:t>
                          </m:r>
                        </m:sub>
                      </m:sSub>
                      <m:sSub>
                        <m:sSub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b="0" i="1" smtClean="0"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sz="26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sz="2600" b="0" i="1" smtClean="0">
                          <a:latin typeface="Cambria Math" charset="0"/>
                        </a:rPr>
                        <m:t>+…+</m:t>
                      </m:r>
                      <m:sSub>
                        <m:sSub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b="0" i="1" smtClean="0">
                              <a:latin typeface="Cambria Math" charset="0"/>
                            </a:rPr>
                            <m:t>𝜙</m:t>
                          </m:r>
                        </m:e>
                        <m:sub>
                          <m:r>
                            <a:rPr lang="en-US" sz="2600" b="0" i="1" smtClean="0">
                              <a:latin typeface="Cambria Math" charset="0"/>
                            </a:rPr>
                            <m:t>𝑝</m:t>
                          </m:r>
                          <m:r>
                            <a:rPr lang="en-US" sz="26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b="0" i="1" smtClean="0"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sz="2600" b="0" i="1" smtClean="0">
                              <a:latin typeface="Cambria Math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en-US" sz="2600" dirty="0"/>
              </a:p>
              <a:p>
                <a:pPr marL="0" indent="0">
                  <a:buNone/>
                </a:pPr>
                <a:r>
                  <a:rPr lang="en-US" sz="2600" dirty="0"/>
                  <a:t>	That have the largest variance</a:t>
                </a:r>
              </a:p>
              <a:p>
                <a:r>
                  <a:rPr lang="en-US" sz="2600" dirty="0"/>
                  <a:t>Normalized here means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is-IS" sz="26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600" b="0" i="1" smtClean="0">
                            <a:latin typeface="Cambria Math" charset="0"/>
                          </a:rPr>
                          <m:t>𝑗</m:t>
                        </m:r>
                        <m:r>
                          <a:rPr lang="en-US" sz="2600" b="0" i="1" smtClean="0"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600" b="0" i="1" smtClean="0">
                            <a:latin typeface="Cambria Math" charset="0"/>
                          </a:rPr>
                          <m:t>𝑝</m:t>
                        </m:r>
                      </m:sup>
                      <m:e>
                        <m:sSubSup>
                          <m:sSubSupPr>
                            <m:ctrlP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600" b="0" i="1" smtClean="0">
                                <a:latin typeface="Cambria Math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sz="2600" b="0" i="1" smtClean="0">
                                <a:latin typeface="Cambria Math" charset="0"/>
                              </a:rPr>
                              <m:t>𝑗</m:t>
                            </m:r>
                            <m:r>
                              <a:rPr lang="en-US" sz="26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600" b="0" i="1" smtClean="0">
                                <a:latin typeface="Cambria Math" charset="0"/>
                              </a:rPr>
                              <m:t>2</m:t>
                            </m:r>
                          </m:sup>
                        </m:sSubSup>
                      </m:e>
                    </m:nary>
                    <m:r>
                      <a:rPr lang="en-US" sz="2600" b="0" i="1" smtClean="0">
                        <a:latin typeface="Cambria Math" charset="0"/>
                      </a:rPr>
                      <m:t>=1 </m:t>
                    </m:r>
                  </m:oMath>
                </a14:m>
                <a:endParaRPr lang="en-US" sz="26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1" i="1">
                            <a:latin typeface="Cambria Math" charset="0"/>
                          </a:rPr>
                          <m:t>𝝓</m:t>
                        </m:r>
                      </m:e>
                      <m:sub>
                        <m:r>
                          <a:rPr lang="en-US" sz="2600" b="1" i="1">
                            <a:latin typeface="Cambria Math" charset="0"/>
                          </a:rPr>
                          <m:t>𝟏</m:t>
                        </m:r>
                      </m:sub>
                    </m:sSub>
                    <m:r>
                      <a:rPr lang="en-US" sz="2600" b="1" i="1" smtClean="0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6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600" i="1">
                                    <a:latin typeface="Cambria Math" charset="0"/>
                                  </a:rPr>
                                  <m:t>𝜙</m:t>
                                </m:r>
                              </m:e>
                              <m:sub>
                                <m:r>
                                  <a:rPr lang="en-US" sz="2600" i="1">
                                    <a:latin typeface="Cambria Math" charset="0"/>
                                  </a:rPr>
                                  <m:t>11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600" i="1">
                                    <a:latin typeface="Cambria Math" charset="0"/>
                                  </a:rPr>
                                  <m:t>𝜙</m:t>
                                </m:r>
                              </m:e>
                              <m:sub>
                                <m:r>
                                  <a:rPr lang="en-US" sz="2600" b="0" i="1" smtClean="0">
                                    <a:latin typeface="Cambria Math" charset="0"/>
                                  </a:rPr>
                                  <m:t>2</m:t>
                                </m:r>
                                <m:r>
                                  <a:rPr lang="en-US" sz="2600" i="1"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600" b="0" i="1" smtClean="0">
                                <a:latin typeface="Cambria Math" charset="0"/>
                              </a:rPr>
                              <m:t>…</m:t>
                            </m:r>
                            <m:sSub>
                              <m:sSubPr>
                                <m:ctrlPr>
                                  <a:rPr lang="en-US" sz="2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600" i="1">
                                    <a:latin typeface="Cambria Math" charset="0"/>
                                  </a:rPr>
                                  <m:t>𝜙</m:t>
                                </m:r>
                              </m:e>
                              <m:sub>
                                <m:r>
                                  <a:rPr lang="en-US" sz="2600" b="0" i="1" smtClean="0">
                                    <a:latin typeface="Cambria Math" charset="0"/>
                                  </a:rPr>
                                  <m:t>𝑝</m:t>
                                </m:r>
                                <m:r>
                                  <a:rPr lang="en-US" sz="2600" i="1"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sz="2600" b="0" i="1" smtClean="0">
                            <a:latin typeface="Cambria Math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2600" b="1" dirty="0"/>
                  <a:t> </a:t>
                </a:r>
                <a:r>
                  <a:rPr lang="en-US" sz="2600" dirty="0"/>
                  <a:t>is the vector of factor loadings of the first principal component</a:t>
                </a:r>
              </a:p>
              <a:p>
                <a:endParaRPr lang="en-US" sz="2600" i="1" dirty="0"/>
              </a:p>
              <a:p>
                <a:pPr marL="0" indent="0">
                  <a:buNone/>
                </a:pPr>
                <a:endParaRPr lang="en-US" sz="2600" dirty="0"/>
              </a:p>
            </p:txBody>
          </p:sp>
        </mc:Choice>
        <mc:Fallback xmlns="">
          <p:sp>
            <p:nvSpPr>
              <p:cNvPr id="6" name="Content Placehold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164922"/>
                <a:ext cx="8656529" cy="5012042"/>
              </a:xfrm>
              <a:blipFill rotWithShape="0">
                <a:blip r:embed="rId2"/>
                <a:stretch>
                  <a:fillRect l="-1056" t="-1825" r="-19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285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08949" y="137501"/>
            <a:ext cx="9144000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First Principal Component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57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8398" y="993679"/>
            <a:ext cx="9806517" cy="5632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88396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08949" y="137501"/>
            <a:ext cx="9144000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Second Principal Component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164922"/>
                <a:ext cx="9931401" cy="5012042"/>
              </a:xfrm>
            </p:spPr>
            <p:txBody>
              <a:bodyPr numCol="1">
                <a:normAutofit/>
              </a:bodyPr>
              <a:lstStyle/>
              <a:p>
                <a:r>
                  <a:rPr lang="en-US" sz="2600" dirty="0"/>
                  <a:t>After we have calculated the first principal component,</a:t>
                </a:r>
                <a14:m>
                  <m:oMath xmlns:m="http://schemas.openxmlformats.org/officeDocument/2006/math">
                    <m:r>
                      <a:rPr lang="en-US" sz="2600" b="0" i="0" smtClean="0">
                        <a:latin typeface="Cambria Math" charset="0"/>
                      </a:rPr>
                      <m:t>  </m:t>
                    </m:r>
                    <m:sSub>
                      <m:sSub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latin typeface="Cambria Math" charset="0"/>
                          </a:rPr>
                          <m:t>𝑍</m:t>
                        </m:r>
                      </m:e>
                      <m:sub>
                        <m:r>
                          <a:rPr lang="en-US" sz="2600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600" dirty="0"/>
                  <a:t>, the second principle component is the linear combination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latin typeface="Cambria Math" charset="0"/>
                          </a:rPr>
                          <m:t>𝑋</m:t>
                        </m:r>
                      </m:e>
                      <m:sub>
                        <m:r>
                          <a:rPr lang="en-US" sz="2600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sz="2600" b="0" i="1" smtClean="0">
                        <a:latin typeface="Cambria Math" charset="0"/>
                      </a:rPr>
                      <m:t>,⋯,</m:t>
                    </m:r>
                    <m:sSub>
                      <m:sSub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latin typeface="Cambria Math" charset="0"/>
                          </a:rPr>
                          <m:t>𝑋</m:t>
                        </m:r>
                      </m:e>
                      <m:sub>
                        <m:r>
                          <a:rPr lang="en-US" sz="2600" b="0" i="1" smtClean="0">
                            <a:latin typeface="Cambria Math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2600" dirty="0"/>
                  <a:t> that has maximal variance out of all linear combinations that are uncorrelated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latin typeface="Cambria Math" charset="0"/>
                          </a:rPr>
                          <m:t>𝑍</m:t>
                        </m:r>
                      </m:e>
                      <m:sub>
                        <m:r>
                          <a:rPr lang="en-US" sz="2600" i="1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2600" dirty="0"/>
              </a:p>
              <a:p>
                <a:r>
                  <a:rPr lang="en-US" sz="2600" dirty="0"/>
                  <a:t>The second principal component takes the form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latin typeface="Cambria Math" charset="0"/>
                          </a:rPr>
                          <m:t>𝑍</m:t>
                        </m:r>
                      </m:e>
                      <m:sub>
                        <m:r>
                          <a:rPr lang="en-US" sz="2600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sz="2600" i="1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latin typeface="Cambria Math" charset="0"/>
                          </a:rPr>
                          <m:t>𝜙</m:t>
                        </m:r>
                      </m:e>
                      <m:sub>
                        <m:r>
                          <a:rPr lang="en-US" sz="2600" i="1">
                            <a:latin typeface="Cambria Math" charset="0"/>
                          </a:rPr>
                          <m:t>1</m:t>
                        </m:r>
                        <m:r>
                          <a:rPr lang="en-US" sz="2600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latin typeface="Cambria Math" charset="0"/>
                          </a:rPr>
                          <m:t>𝑋</m:t>
                        </m:r>
                      </m:e>
                      <m:sub>
                        <m:r>
                          <a:rPr lang="en-US" sz="2600" i="1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sz="2600" i="1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latin typeface="Cambria Math" charset="0"/>
                          </a:rPr>
                          <m:t>𝜙</m:t>
                        </m:r>
                      </m:e>
                      <m:sub>
                        <m:r>
                          <a:rPr lang="en-US" sz="2600" i="1">
                            <a:latin typeface="Cambria Math" charset="0"/>
                          </a:rPr>
                          <m:t>2</m:t>
                        </m:r>
                        <m:r>
                          <a:rPr lang="en-US" sz="2600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latin typeface="Cambria Math" charset="0"/>
                          </a:rPr>
                          <m:t>𝑋</m:t>
                        </m:r>
                      </m:e>
                      <m:sub>
                        <m:r>
                          <a:rPr lang="en-US" sz="2600" i="1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sz="2600" i="1">
                        <a:latin typeface="Cambria Math" charset="0"/>
                      </a:rPr>
                      <m:t>+…+</m:t>
                    </m:r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latin typeface="Cambria Math" charset="0"/>
                          </a:rPr>
                          <m:t>𝜙</m:t>
                        </m:r>
                      </m:e>
                      <m:sub>
                        <m:r>
                          <a:rPr lang="en-US" sz="2600" i="1">
                            <a:latin typeface="Cambria Math" charset="0"/>
                          </a:rPr>
                          <m:t>𝑝</m:t>
                        </m:r>
                        <m:r>
                          <a:rPr lang="en-US" sz="2600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latin typeface="Cambria Math" charset="0"/>
                          </a:rPr>
                          <m:t>𝑋</m:t>
                        </m:r>
                      </m:e>
                      <m:sub>
                        <m:r>
                          <a:rPr lang="en-US" sz="2600" i="1">
                            <a:latin typeface="Cambria Math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2600" dirty="0"/>
                  <a:t>	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6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1" i="1">
                            <a:latin typeface="Cambria Math" charset="0"/>
                          </a:rPr>
                          <m:t>𝝓</m:t>
                        </m:r>
                      </m:e>
                      <m:sub>
                        <m:r>
                          <a:rPr lang="en-US" sz="2600" b="1" i="1" smtClean="0">
                            <a:latin typeface="Cambria Math" charset="0"/>
                          </a:rPr>
                          <m:t>𝟐</m:t>
                        </m:r>
                      </m:sub>
                    </m:sSub>
                    <m:r>
                      <a:rPr lang="en-US" sz="2600" b="1" i="1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6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600" i="1">
                                    <a:latin typeface="Cambria Math" charset="0"/>
                                  </a:rPr>
                                  <m:t>𝜙</m:t>
                                </m:r>
                              </m:e>
                              <m:sub>
                                <m:r>
                                  <a:rPr lang="en-US" sz="2600" i="1">
                                    <a:latin typeface="Cambria Math" charset="0"/>
                                  </a:rPr>
                                  <m:t>1</m:t>
                                </m:r>
                                <m:r>
                                  <a:rPr lang="en-US" sz="2600" b="0" i="1" smtClean="0"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600" i="1">
                                    <a:latin typeface="Cambria Math" charset="0"/>
                                  </a:rPr>
                                  <m:t>𝜙</m:t>
                                </m:r>
                              </m:e>
                              <m:sub>
                                <m:r>
                                  <a:rPr lang="en-US" sz="2600" i="1">
                                    <a:latin typeface="Cambria Math" charset="0"/>
                                  </a:rPr>
                                  <m:t>2</m:t>
                                </m:r>
                                <m:r>
                                  <a:rPr lang="en-US" sz="2600" b="0" i="1" smtClean="0"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2600" i="1">
                                <a:latin typeface="Cambria Math" charset="0"/>
                              </a:rPr>
                              <m:t>…</m:t>
                            </m:r>
                            <m:sSub>
                              <m:sSubPr>
                                <m:ctrlPr>
                                  <a:rPr lang="en-US" sz="2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600" i="1">
                                    <a:latin typeface="Cambria Math" charset="0"/>
                                  </a:rPr>
                                  <m:t>𝜙</m:t>
                                </m:r>
                              </m:e>
                              <m:sub>
                                <m:r>
                                  <a:rPr lang="en-US" sz="2600" i="1">
                                    <a:latin typeface="Cambria Math" charset="0"/>
                                  </a:rPr>
                                  <m:t>𝑝</m:t>
                                </m:r>
                                <m:r>
                                  <a:rPr lang="en-US" sz="2600" b="0" i="1" smtClean="0"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sz="2600" i="1">
                            <a:latin typeface="Cambria Math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2600" b="1" dirty="0"/>
                  <a:t> </a:t>
                </a:r>
                <a:r>
                  <a:rPr lang="en-US" sz="2600" dirty="0"/>
                  <a:t>is the vector of factor loadings of the second principal component</a:t>
                </a:r>
              </a:p>
              <a:p>
                <a:r>
                  <a:rPr lang="en-US" sz="2600" dirty="0"/>
                  <a:t>Constraining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latin typeface="Cambria Math" charset="0"/>
                          </a:rPr>
                          <m:t>𝑍</m:t>
                        </m:r>
                      </m:e>
                      <m:sub>
                        <m:r>
                          <a:rPr lang="en-US" sz="2600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600" dirty="0"/>
                  <a:t> to be uncorrelated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latin typeface="Cambria Math" charset="0"/>
                          </a:rPr>
                          <m:t>𝑍</m:t>
                        </m:r>
                      </m:e>
                      <m:sub>
                        <m:r>
                          <a:rPr lang="en-US" sz="2600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600" dirty="0"/>
                  <a:t> is equivalent to constraining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latin typeface="Cambria Math" charset="0"/>
                          </a:rPr>
                          <m:t>𝑋</m:t>
                        </m:r>
                      </m:e>
                      <m:sub>
                        <m:r>
                          <a:rPr lang="en-US" sz="2600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600" dirty="0"/>
                  <a:t> to be orthogonal (perpendicular)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latin typeface="Cambria Math" charset="0"/>
                          </a:rPr>
                          <m:t>𝑋</m:t>
                        </m:r>
                      </m:e>
                      <m:sub>
                        <m:r>
                          <a:rPr lang="en-US" sz="2600" i="1"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2600" dirty="0"/>
              </a:p>
              <a:p>
                <a:pPr marL="0" indent="0">
                  <a:buNone/>
                </a:pPr>
                <a:endParaRPr lang="en-US" sz="2600" dirty="0"/>
              </a:p>
              <a:p>
                <a:pPr marL="0" indent="0">
                  <a:buNone/>
                </a:pPr>
                <a:endParaRPr lang="en-US" sz="2600" dirty="0"/>
              </a:p>
            </p:txBody>
          </p:sp>
        </mc:Choice>
        <mc:Fallback xmlns="">
          <p:sp>
            <p:nvSpPr>
              <p:cNvPr id="6" name="Content Placehold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164922"/>
                <a:ext cx="9931401" cy="5012042"/>
              </a:xfrm>
              <a:blipFill rotWithShape="0">
                <a:blip r:embed="rId2"/>
                <a:stretch>
                  <a:fillRect l="-1043" t="-18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719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08949" y="137501"/>
            <a:ext cx="9144000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Second Principal Component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59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1066830"/>
            <a:ext cx="9632950" cy="5791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4462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08949" y="137501"/>
            <a:ext cx="9144000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1"/>
                </a:solidFill>
              </a:rPr>
              <a:t>Let’s get some dummy data for merging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6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F29769C-14EC-8842-82EB-B041C1AC6B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324" y="1358900"/>
            <a:ext cx="4546600" cy="20701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B94AF38-65A4-1B45-8E43-9156334E3C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8666" y="1358900"/>
            <a:ext cx="5139274" cy="158013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DDAF23E-5645-BA43-B0C6-59F047619F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324" y="3938868"/>
            <a:ext cx="5181600" cy="23368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4225F75-EF9A-904F-9EF4-25080A95B4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8666" y="3837402"/>
            <a:ext cx="4902200" cy="219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984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08949" y="137501"/>
            <a:ext cx="9144000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Second Principal Component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60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950" y="977900"/>
            <a:ext cx="10706100" cy="490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26905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08949" y="137501"/>
            <a:ext cx="9144000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PCA Illustration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199" y="1164922"/>
            <a:ext cx="8656529" cy="5012042"/>
          </a:xfrm>
        </p:spPr>
        <p:txBody>
          <a:bodyPr numCol="1">
            <a:normAutofit/>
          </a:bodyPr>
          <a:lstStyle/>
          <a:p>
            <a:r>
              <a:rPr lang="en-US" dirty="0" err="1"/>
              <a:t>USAarrests</a:t>
            </a:r>
            <a:r>
              <a:rPr lang="en-US" dirty="0"/>
              <a:t> data: For each 50 state in the US, number of arrests per 100,000 residents for each of the three crimes: assault, murder, and rape. Also record </a:t>
            </a:r>
            <a:r>
              <a:rPr lang="en-US" dirty="0" err="1"/>
              <a:t>UrbanPop</a:t>
            </a:r>
            <a:r>
              <a:rPr lang="en-US" dirty="0"/>
              <a:t>.</a:t>
            </a:r>
          </a:p>
          <a:p>
            <a:r>
              <a:rPr lang="en-US" dirty="0"/>
              <a:t>Principal component score vectors have a length of n = 50, and loading vectors have length p = 4 </a:t>
            </a:r>
          </a:p>
          <a:p>
            <a:r>
              <a:rPr lang="en-US" dirty="0"/>
              <a:t>PCA was performed after standardizing variables to have a mean of 0 and standard deviation of 1.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40516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08949" y="137501"/>
            <a:ext cx="9144000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PCA Illustration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62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949" y="1263817"/>
            <a:ext cx="7222326" cy="3088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32480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08949" y="137501"/>
            <a:ext cx="9144000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PCA Illustration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63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949" y="1657193"/>
            <a:ext cx="8813252" cy="3676807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 flipH="1">
            <a:off x="9025467" y="3149600"/>
            <a:ext cx="1117600" cy="77893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9982200" y="2318603"/>
            <a:ext cx="12234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Factor</a:t>
            </a:r>
          </a:p>
          <a:p>
            <a:r>
              <a:rPr lang="en-US" sz="2400" dirty="0"/>
              <a:t>loadings</a:t>
            </a:r>
          </a:p>
        </p:txBody>
      </p:sp>
    </p:spTree>
    <p:extLst>
      <p:ext uri="{BB962C8B-B14F-4D97-AF65-F5344CB8AC3E}">
        <p14:creationId xmlns:p14="http://schemas.microsoft.com/office/powerpoint/2010/main" val="387167915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08949" y="137501"/>
            <a:ext cx="9144000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How many PCAs to use? “Elbow Method” from “</a:t>
            </a:r>
            <a:r>
              <a:rPr lang="en-US" dirty="0" err="1">
                <a:solidFill>
                  <a:schemeClr val="accent1"/>
                </a:solidFill>
              </a:rPr>
              <a:t>Skree</a:t>
            </a:r>
            <a:r>
              <a:rPr lang="en-US" dirty="0">
                <a:solidFill>
                  <a:schemeClr val="accent1"/>
                </a:solidFill>
              </a:rPr>
              <a:t>” plot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64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7151DAB-AEC7-DD43-9141-05A3B9AC74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8838" y="1141412"/>
            <a:ext cx="8255000" cy="539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8835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08949" y="137501"/>
            <a:ext cx="9144000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Plotting PC1 and PC2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65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3008451"/>
            <a:ext cx="8230251" cy="3347899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199" y="1164922"/>
            <a:ext cx="8656529" cy="1843529"/>
          </a:xfrm>
        </p:spPr>
        <p:txBody>
          <a:bodyPr numCol="1">
            <a:normAutofit/>
          </a:bodyPr>
          <a:lstStyle/>
          <a:p>
            <a:r>
              <a:rPr lang="en-US" dirty="0"/>
              <a:t>As promised, we can now use the 1</a:t>
            </a:r>
            <a:r>
              <a:rPr lang="en-US" baseline="30000" dirty="0"/>
              <a:t>st</a:t>
            </a:r>
            <a:r>
              <a:rPr lang="en-US" dirty="0"/>
              <a:t> and 2</a:t>
            </a:r>
            <a:r>
              <a:rPr lang="en-US" baseline="30000" dirty="0"/>
              <a:t>nd</a:t>
            </a:r>
            <a:r>
              <a:rPr lang="en-US" dirty="0"/>
              <a:t> principal component to visualize the P-dimensional data on a 2-dimensional plot</a:t>
            </a:r>
          </a:p>
          <a:p>
            <a:r>
              <a:rPr lang="en-US" dirty="0"/>
              <a:t>This is called “projecting” our data in 2 dimensions</a:t>
            </a:r>
          </a:p>
        </p:txBody>
      </p:sp>
    </p:spTree>
    <p:extLst>
      <p:ext uri="{BB962C8B-B14F-4D97-AF65-F5344CB8AC3E}">
        <p14:creationId xmlns:p14="http://schemas.microsoft.com/office/powerpoint/2010/main" val="1169134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08949" y="137501"/>
            <a:ext cx="9144000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PCA “</a:t>
            </a:r>
            <a:r>
              <a:rPr lang="en-US" dirty="0" err="1">
                <a:solidFill>
                  <a:schemeClr val="accent1"/>
                </a:solidFill>
              </a:rPr>
              <a:t>Biplot</a:t>
            </a:r>
            <a:r>
              <a:rPr lang="en-US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66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6533" y="961360"/>
            <a:ext cx="9144789" cy="5896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1206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08949" y="285508"/>
            <a:ext cx="9144000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Inner Join: Returns All Albums That Match on Artist ID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7</a:t>
            </a:fld>
            <a:endParaRPr lang="en-US"/>
          </a:p>
        </p:txBody>
      </p:sp>
      <p:pic>
        <p:nvPicPr>
          <p:cNvPr id="4102" name="Picture 6" descr="https://www.dofactory.com/Images/sql-joins.png">
            <a:extLst>
              <a:ext uri="{FF2B5EF4-FFF2-40B4-BE49-F238E27FC236}">
                <a16:creationId xmlns:a16="http://schemas.microsoft.com/office/drawing/2014/main" id="{D0DD51D2-E007-4495-9A5E-767D1DC21E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632" b="51216"/>
          <a:stretch/>
        </p:blipFill>
        <p:spPr bwMode="auto">
          <a:xfrm>
            <a:off x="8227396" y="1052746"/>
            <a:ext cx="3126404" cy="2341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087E89C-DA9F-3C42-8A99-8E7447AAC3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398" y="1606417"/>
            <a:ext cx="4481198" cy="137883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49EDFC9-285A-9D4A-B2C3-DA65F4470F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949" y="3872754"/>
            <a:ext cx="5867400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204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08949" y="348760"/>
            <a:ext cx="9144000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Full Join: Returns All Albums and All Artists, Regardless of Match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8</a:t>
            </a:fld>
            <a:endParaRPr lang="en-US"/>
          </a:p>
        </p:txBody>
      </p:sp>
      <p:pic>
        <p:nvPicPr>
          <p:cNvPr id="4102" name="Picture 6" descr="https://www.dofactory.com/Images/sql-joins.png">
            <a:extLst>
              <a:ext uri="{FF2B5EF4-FFF2-40B4-BE49-F238E27FC236}">
                <a16:creationId xmlns:a16="http://schemas.microsoft.com/office/drawing/2014/main" id="{D0DD51D2-E007-4495-9A5E-767D1DC21E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8" b="49815"/>
          <a:stretch/>
        </p:blipFill>
        <p:spPr bwMode="auto">
          <a:xfrm>
            <a:off x="8884024" y="546048"/>
            <a:ext cx="2743200" cy="2408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11D26E1-D618-D041-921B-1EB33649FF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776" y="3109624"/>
            <a:ext cx="4071066" cy="213658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3BEC02D-FD8E-9740-84EA-1427D7EE07CD}"/>
              </a:ext>
            </a:extLst>
          </p:cNvPr>
          <p:cNvSpPr txBox="1"/>
          <p:nvPr/>
        </p:nvSpPr>
        <p:spPr>
          <a:xfrm>
            <a:off x="572439" y="1905365"/>
            <a:ext cx="49543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“NA”s introduced because information unknown across tables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CB09-BC51-D04F-9CBE-E0123B12D5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5024" y="3166651"/>
            <a:ext cx="6172200" cy="241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266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08949" y="368155"/>
            <a:ext cx="9144000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1"/>
                </a:solidFill>
              </a:rPr>
              <a:t>Left Join: Returns All Artists, and Matching Album ID Information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9</a:t>
            </a:fld>
            <a:endParaRPr lang="en-US"/>
          </a:p>
        </p:txBody>
      </p:sp>
      <p:pic>
        <p:nvPicPr>
          <p:cNvPr id="4102" name="Picture 6" descr="https://www.dofactory.com/Images/sql-joins.png">
            <a:extLst>
              <a:ext uri="{FF2B5EF4-FFF2-40B4-BE49-F238E27FC236}">
                <a16:creationId xmlns:a16="http://schemas.microsoft.com/office/drawing/2014/main" id="{D0DD51D2-E007-4495-9A5E-767D1DC21E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504" r="51613"/>
          <a:stretch/>
        </p:blipFill>
        <p:spPr bwMode="auto">
          <a:xfrm>
            <a:off x="8389411" y="366101"/>
            <a:ext cx="3193640" cy="2471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6887B91-8C87-B744-B15D-6B1372AB45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948" y="3201146"/>
            <a:ext cx="4509417" cy="162634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9402B3-339B-AF40-8A8B-C41FB4877F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6251" y="3019565"/>
            <a:ext cx="6146800" cy="22352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5CC5595-A76B-7544-A21E-699CD6522F65}"/>
              </a:ext>
            </a:extLst>
          </p:cNvPr>
          <p:cNvSpPr txBox="1"/>
          <p:nvPr/>
        </p:nvSpPr>
        <p:spPr>
          <a:xfrm>
            <a:off x="608948" y="1819236"/>
            <a:ext cx="49543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“NA”s for Justin’s album because no information in album table on his masterpieces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4A8F2E-3354-4740-9159-762FEDBCC2E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7415" t="5038" r="13619" b="10363"/>
          <a:stretch/>
        </p:blipFill>
        <p:spPr>
          <a:xfrm>
            <a:off x="1102388" y="4834257"/>
            <a:ext cx="2743200" cy="189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629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12278</TotalTime>
  <Words>1662</Words>
  <Application>Microsoft Macintosh PowerPoint</Application>
  <PresentationFormat>Widescreen</PresentationFormat>
  <Paragraphs>328</Paragraphs>
  <Slides>66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71" baseType="lpstr">
      <vt:lpstr>Arial</vt:lpstr>
      <vt:lpstr>Calibri</vt:lpstr>
      <vt:lpstr>Calibri Light</vt:lpstr>
      <vt:lpstr>Cambria Math</vt:lpstr>
      <vt:lpstr>Office Theme</vt:lpstr>
      <vt:lpstr>Class 11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Chapman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Bad Data Visualizations: Hall of Shame</dc:title>
  <dc:creator>Hersh, Jonathan</dc:creator>
  <cp:lastModifiedBy>Microsoft Office User</cp:lastModifiedBy>
  <cp:revision>364</cp:revision>
  <dcterms:created xsi:type="dcterms:W3CDTF">2017-09-18T21:16:23Z</dcterms:created>
  <dcterms:modified xsi:type="dcterms:W3CDTF">2020-02-13T23:33:46Z</dcterms:modified>
</cp:coreProperties>
</file>